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86"/>
  </p:notesMasterIdLst>
  <p:sldIdLst>
    <p:sldId id="470" r:id="rId5"/>
    <p:sldId id="471" r:id="rId6"/>
    <p:sldId id="612" r:id="rId7"/>
    <p:sldId id="609" r:id="rId8"/>
    <p:sldId id="611" r:id="rId9"/>
    <p:sldId id="606" r:id="rId10"/>
    <p:sldId id="608" r:id="rId11"/>
    <p:sldId id="570" r:id="rId12"/>
    <p:sldId id="515" r:id="rId13"/>
    <p:sldId id="405" r:id="rId14"/>
    <p:sldId id="475" r:id="rId15"/>
    <p:sldId id="516" r:id="rId16"/>
    <p:sldId id="498" r:id="rId17"/>
    <p:sldId id="499" r:id="rId18"/>
    <p:sldId id="523" r:id="rId19"/>
    <p:sldId id="524" r:id="rId20"/>
    <p:sldId id="525" r:id="rId21"/>
    <p:sldId id="526" r:id="rId22"/>
    <p:sldId id="500" r:id="rId23"/>
    <p:sldId id="538" r:id="rId24"/>
    <p:sldId id="539" r:id="rId25"/>
    <p:sldId id="527" r:id="rId26"/>
    <p:sldId id="540" r:id="rId27"/>
    <p:sldId id="529" r:id="rId28"/>
    <p:sldId id="550" r:id="rId29"/>
    <p:sldId id="530" r:id="rId30"/>
    <p:sldId id="580" r:id="rId31"/>
    <p:sldId id="531" r:id="rId32"/>
    <p:sldId id="613" r:id="rId33"/>
    <p:sldId id="617" r:id="rId34"/>
    <p:sldId id="621" r:id="rId35"/>
    <p:sldId id="614" r:id="rId36"/>
    <p:sldId id="622" r:id="rId37"/>
    <p:sldId id="615" r:id="rId38"/>
    <p:sldId id="616" r:id="rId39"/>
    <p:sldId id="618" r:id="rId40"/>
    <p:sldId id="623" r:id="rId41"/>
    <p:sldId id="619" r:id="rId42"/>
    <p:sldId id="620" r:id="rId43"/>
    <p:sldId id="534" r:id="rId44"/>
    <p:sldId id="624" r:id="rId45"/>
    <p:sldId id="501" r:id="rId46"/>
    <p:sldId id="505" r:id="rId47"/>
    <p:sldId id="545" r:id="rId48"/>
    <p:sldId id="546" r:id="rId49"/>
    <p:sldId id="625" r:id="rId50"/>
    <p:sldId id="571" r:id="rId51"/>
    <p:sldId id="626" r:id="rId52"/>
    <p:sldId id="568" r:id="rId53"/>
    <p:sldId id="598" r:id="rId54"/>
    <p:sldId id="562" r:id="rId55"/>
    <p:sldId id="563" r:id="rId56"/>
    <p:sldId id="629" r:id="rId57"/>
    <p:sldId id="630" r:id="rId58"/>
    <p:sldId id="634" r:id="rId59"/>
    <p:sldId id="485" r:id="rId60"/>
    <p:sldId id="605" r:id="rId61"/>
    <p:sldId id="506" r:id="rId62"/>
    <p:sldId id="507" r:id="rId63"/>
    <p:sldId id="554" r:id="rId64"/>
    <p:sldId id="556" r:id="rId65"/>
    <p:sldId id="555" r:id="rId66"/>
    <p:sldId id="604" r:id="rId67"/>
    <p:sldId id="631" r:id="rId68"/>
    <p:sldId id="576" r:id="rId69"/>
    <p:sldId id="557" r:id="rId70"/>
    <p:sldId id="600" r:id="rId71"/>
    <p:sldId id="581" r:id="rId72"/>
    <p:sldId id="508" r:id="rId73"/>
    <p:sldId id="509" r:id="rId74"/>
    <p:sldId id="586" r:id="rId75"/>
    <p:sldId id="632" r:id="rId76"/>
    <p:sldId id="588" r:id="rId77"/>
    <p:sldId id="589" r:id="rId78"/>
    <p:sldId id="590" r:id="rId79"/>
    <p:sldId id="510" r:id="rId80"/>
    <p:sldId id="511" r:id="rId81"/>
    <p:sldId id="592" r:id="rId82"/>
    <p:sldId id="593" r:id="rId83"/>
    <p:sldId id="597" r:id="rId84"/>
    <p:sldId id="633" r:id="rId8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Intyre Brian" initials="MB" lastIdx="1" clrIdx="0">
    <p:extLst>
      <p:ext uri="{19B8F6BF-5375-455C-9EA6-DF929625EA0E}">
        <p15:presenceInfo xmlns:p15="http://schemas.microsoft.com/office/powerpoint/2012/main" userId="S::Brian.McIntyre@seai.ie::4ad841bc-1a4c-488b-abd0-9d07740910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00367F"/>
    <a:srgbClr val="002D86"/>
    <a:srgbClr val="DCECF3"/>
    <a:srgbClr val="2696E2"/>
    <a:srgbClr val="2F8CD9"/>
    <a:srgbClr val="86B4E6"/>
    <a:srgbClr val="38B7D0"/>
    <a:srgbClr val="4998BF"/>
    <a:srgbClr val="00B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theme" Target="theme/them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commentAuthors" Target="commentAuthor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9A339-F19D-4119-861E-5A416DF6FA32}" type="datetimeFigureOut">
              <a:rPr lang="en-IE" smtClean="0"/>
              <a:t>16/06/2021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0719F-2383-4E86-94AD-7CEC6704A4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302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0719F-2383-4E86-94AD-7CEC6704A41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685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0719F-2383-4E86-94AD-7CEC6704A41F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275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Dblu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Icons/SEAI_WhtLogo_Lrg.png" TargetMode="Externa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Dblue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B2FF-023F-4BFA-BC13-44764034D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E9BDD3-15BE-45B2-AACC-77678C0B3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22771-1DEA-4A66-82CD-645867E4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8EBB3-1788-4014-A3F5-116A3975DE5B}" type="datetime1">
              <a:rPr lang="en-IE" smtClean="0"/>
              <a:t>16/06/2021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A7C74-315D-4268-8B6C-7F7D4FF4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9F920-B5C6-4D28-B4FF-B4FD7EE2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7D77-4BBC-47D9-B9C1-A4B4F6D0DA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025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F90B-B003-42E7-A0E0-26F94DC3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89D91-FD8A-47E7-9F73-6CB6AADD9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868DB-9126-4067-8946-76B852BC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94E0-9CBD-416C-A761-0D147A10F4CA}" type="datetime1">
              <a:rPr lang="en-IE" smtClean="0"/>
              <a:t>16/06/2021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D8F94-D77C-44A0-8ACD-EB5A1ACF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8102A-24D8-44B3-89A6-A44F3EE2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7D77-4BBC-47D9-B9C1-A4B4F6D0DA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568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C7FE06-1FEE-45AA-A346-5A3952FD82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5B297-F5F2-4E84-A729-F92BE0107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FEBCA-F5E6-472B-BEA2-9D2D5081E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031FF-ECD0-44B3-8C36-749DF0813984}" type="datetime1">
              <a:rPr lang="en-IE" smtClean="0"/>
              <a:t>16/06/2021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A1A31-D2F2-484F-9E90-1A2EBB160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E121A-88D9-4B00-8226-E158CF0BA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7D77-4BBC-47D9-B9C1-A4B4F6D0DA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1880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s_Gradient_Dblue.jpg" descr="/Volumes/Work Folder/Clients/SEAI/XXXX_SEAI_PPT_Template/2 Creative/Creative Support Files/Images/Lines_Gradient_Dblu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" y="0"/>
            <a:ext cx="12198482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899844" y="6337300"/>
            <a:ext cx="8195724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9829310" y="6075666"/>
            <a:ext cx="1319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chemeClr val="bg1"/>
                </a:solidFill>
              </a:rPr>
              <a:t>www.seai.ie</a:t>
            </a:r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6" name="SEAI_WhtLogo_Lrg.png" descr="/Volumes/Work Folder/Clients/SEAI/XXXX_SEAI_PPT_Template/2 Creative/Creative Support Files/Images/Icons/SEAI_WhtLogo_Lrg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22" y="2279124"/>
            <a:ext cx="5816332" cy="150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97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s_Gradient_Dblue.jpg" descr="/Volumes/Work Folder/Clients/SEAI/XXXX_SEAI_PPT_Template/2 Creative/Creative Support Files/Images/Lines_Gradient_Dblu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1" y="0"/>
            <a:ext cx="12198482" cy="6858000"/>
          </a:xfrm>
          <a:prstGeom prst="rect">
            <a:avLst/>
          </a:prstGeom>
        </p:spPr>
      </p:pic>
      <p:pic>
        <p:nvPicPr>
          <p:cNvPr id="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79" y="6108700"/>
            <a:ext cx="1810457" cy="469900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801908" y="5389564"/>
            <a:ext cx="6798361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01910" y="1607732"/>
            <a:ext cx="6798359" cy="3121147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99844" y="6337300"/>
            <a:ext cx="8195724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139644" y="1564641"/>
            <a:ext cx="3201234" cy="414559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17296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DCE5F-0D91-47C6-8263-7BC315BE8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7E14-8A31-47AE-9BBD-A80000044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FE0E4-ACC7-46BE-8444-F2C960DC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8A47-DEEB-46AB-AA11-12C511D0A4B6}" type="datetime1">
              <a:rPr lang="en-IE" smtClean="0"/>
              <a:t>16/06/2021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D8E84-F379-46DE-9EDF-6D1E56AED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E9973-9E85-43DE-B4CA-546F7A84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7D77-4BBC-47D9-B9C1-A4B4F6D0DA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547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677FE-9F17-4A7C-826B-A7D22755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18494-BC27-4029-87C4-35EDDDA15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CC47B-87D0-4D9D-B95A-43275A6D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07ED-8F54-4A06-A555-7F2EA659433B}" type="datetime1">
              <a:rPr lang="en-IE" smtClean="0"/>
              <a:t>16/06/2021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55A22-1262-4F82-B408-C4E52DC39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0FB9D-1968-45C0-ADC3-43D91197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7D77-4BBC-47D9-B9C1-A4B4F6D0DA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603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45914-EFD0-4F4A-9DBA-E804C263D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3E21-04EC-4D8D-8E39-897D7BBB4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F7BB4-4CF7-4936-8662-CA35261D1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B9ECC-6158-4A30-910D-0EED9A1C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A3AC-9C72-40CF-BC86-EE27A8E242A0}" type="datetime1">
              <a:rPr lang="en-IE" smtClean="0"/>
              <a:t>16/06/2021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51C69-DE78-4672-A667-B459D4206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C754A-0241-4F4C-9A34-8371F126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7D77-4BBC-47D9-B9C1-A4B4F6D0DA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177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44095-DFBE-4AB7-A363-E3B2E4853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D5F38-C3BF-4BBB-88A9-7656F1D3F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3F2BE-E3AA-467E-A219-E95AEAF0F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45F42-B218-44FA-A09D-5D3470147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3738B7-C7BC-4DC7-89B3-D42A22B6F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7E27E9-49B0-4BF5-8D49-1F4C0950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38BF-F03C-4967-9320-D566A0AF69C6}" type="datetime1">
              <a:rPr lang="en-IE" smtClean="0"/>
              <a:t>16/06/2021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B202B4-FCAC-406D-9D33-BBF70A76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06EA0C-07A1-4E63-B2E8-F9AB91C6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7D77-4BBC-47D9-B9C1-A4B4F6D0DA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155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E667-8445-4C87-9397-5E713C35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EFE04-2087-4EB4-8610-EA572A393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3A30-78E2-4DE2-9935-B9873E682A49}" type="datetime1">
              <a:rPr lang="en-IE" smtClean="0"/>
              <a:t>16/06/2021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8214A-9532-4AFA-9967-8FE92C58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A4BBFB-BBF1-4285-B767-7CA53058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7D77-4BBC-47D9-B9C1-A4B4F6D0DA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015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9088E-5575-4F60-95CA-6757D5A2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1255-F9E1-4EBB-9DC2-F17E6D751D83}" type="datetime1">
              <a:rPr lang="en-IE" smtClean="0"/>
              <a:t>16/06/2021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D03360-AF6E-4A9A-9881-4A9E264DB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F8BCD-8334-404F-900C-E1C678238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7D77-4BBC-47D9-B9C1-A4B4F6D0DA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873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553C0-0C4E-4850-B09F-BB56D03F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4884E-8284-4FD0-94F2-B89866CDC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AD96C-072F-43F8-91A8-1444E7EA0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7EC81-A89A-44AE-B1DF-672DC6B6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4ABE-6CAE-4B7C-8687-8F01C1769B91}" type="datetime1">
              <a:rPr lang="en-IE" smtClean="0"/>
              <a:t>16/06/2021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12168-A04E-43BC-A9F9-5FDC00536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A18B1-D1B8-4D8C-81D6-35715289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7D77-4BBC-47D9-B9C1-A4B4F6D0DA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66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59CE-4477-4C5E-88D2-803D95B21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442598-C3FE-40CC-88C9-BFEB322AC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077B2-5957-4690-A3B5-E61BAF237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333D7-F2F5-4DF8-8A05-B4066042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2009-0458-4E47-B0A0-8F79FF263FD7}" type="datetime1">
              <a:rPr lang="en-IE" smtClean="0"/>
              <a:t>16/06/2021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41DDE-CD3F-431A-8F11-6EA8AAC5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62B60-974D-40AF-BFC6-9F5BBC51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7D77-4BBC-47D9-B9C1-A4B4F6D0DA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95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DC4ECA-BE66-47D3-B4A2-4AEBE8CE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8CCDE-5481-41CA-8357-0F11B08F9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F2FA9-3D29-4845-831A-71C90E933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517D6-1A6C-49C1-A78E-195716FEB893}" type="datetime1">
              <a:rPr lang="en-IE" smtClean="0"/>
              <a:t>16/06/2021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45BB7-7297-461E-9055-70A0CDD94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71943-5B42-4C0E-B5E3-2C0AB1705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37D77-4BBC-47D9-B9C1-A4B4F6D0DA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535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396" y="1231531"/>
            <a:ext cx="10869022" cy="4025605"/>
          </a:xfrm>
        </p:spPr>
        <p:txBody>
          <a:bodyPr>
            <a:normAutofit fontScale="90000"/>
          </a:bodyPr>
          <a:lstStyle/>
          <a:p>
            <a:r>
              <a:rPr lang="en-US" dirty="0"/>
              <a:t>DEAP 4.2 – </a:t>
            </a:r>
            <a:r>
              <a:rPr lang="en-US" sz="5400" dirty="0"/>
              <a:t>Advisory Report</a:t>
            </a: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r>
              <a:rPr lang="en-US" sz="3600" i="1" dirty="0"/>
              <a:t>15</a:t>
            </a:r>
            <a:r>
              <a:rPr lang="en-US" sz="3600" i="1" baseline="30000" dirty="0"/>
              <a:t>th</a:t>
            </a:r>
            <a:r>
              <a:rPr lang="en-US" sz="3600" i="1" dirty="0"/>
              <a:t> June 2021</a:t>
            </a:r>
            <a:endParaRPr lang="en-US" i="1" dirty="0"/>
          </a:p>
        </p:txBody>
      </p:sp>
      <p:pic>
        <p:nvPicPr>
          <p:cNvPr id="8" name="Picture 7" descr="SEAI_Home_Icon_White_RGB_LoRes.png">
            <a:extLst>
              <a:ext uri="{FF2B5EF4-FFF2-40B4-BE49-F238E27FC236}">
                <a16:creationId xmlns:a16="http://schemas.microsoft.com/office/drawing/2014/main" id="{12BE1E7A-AE18-483A-AE71-93F039047C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3" b="48919"/>
          <a:stretch/>
        </p:blipFill>
        <p:spPr>
          <a:xfrm>
            <a:off x="8092242" y="2754638"/>
            <a:ext cx="4070045" cy="33952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968433-A64E-4E98-91B6-9E92D80CB18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18FC08-60BB-4C93-A02D-6218D4C1D27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9B8D9-A436-49BE-9ACB-ADCD308630A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096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910" y="1607732"/>
            <a:ext cx="6798359" cy="980723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8" name="Picture 7" descr="SEAI_Home_Icon_White_RGB_LoRes.png">
            <a:extLst>
              <a:ext uri="{FF2B5EF4-FFF2-40B4-BE49-F238E27FC236}">
                <a16:creationId xmlns:a16="http://schemas.microsoft.com/office/drawing/2014/main" id="{12BE1E7A-AE18-483A-AE71-93F039047C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3" b="48919"/>
          <a:stretch/>
        </p:blipFill>
        <p:spPr>
          <a:xfrm>
            <a:off x="7859424" y="2405743"/>
            <a:ext cx="4070045" cy="33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367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Advisory Report tool: Roadmap </a:t>
            </a:r>
            <a:endParaRPr lang="en-IE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A645393-F81D-4A14-A0C5-AAFB8250F321}"/>
              </a:ext>
            </a:extLst>
          </p:cNvPr>
          <p:cNvSpPr/>
          <p:nvPr/>
        </p:nvSpPr>
        <p:spPr>
          <a:xfrm>
            <a:off x="-294304" y="1574646"/>
            <a:ext cx="12486304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67F"/>
                </a:solidFill>
              </a:rPr>
              <a:t>Significant improvement on existing Advisory Report</a:t>
            </a:r>
          </a:p>
          <a:p>
            <a:pPr marL="1028700" lvl="1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rgbClr val="00367F"/>
                </a:solidFill>
              </a:rPr>
              <a:t>Help homeowner better understand energy performance of their home</a:t>
            </a:r>
          </a:p>
          <a:p>
            <a:pPr marL="1028700" lvl="1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rgbClr val="00367F"/>
                </a:solidFill>
              </a:rPr>
              <a:t>Build personalised package of upgrades to improve energy efficiency of </a:t>
            </a:r>
            <a:r>
              <a:rPr lang="en-IE" sz="3200" i="1" dirty="0">
                <a:solidFill>
                  <a:srgbClr val="00367F"/>
                </a:solidFill>
              </a:rPr>
              <a:t>their home</a:t>
            </a:r>
          </a:p>
          <a:p>
            <a:pPr marL="1028700" lvl="1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rgbClr val="00367F"/>
                </a:solidFill>
              </a:rPr>
              <a:t>Opportunity for assessors to sell their skills in a consultancy role</a:t>
            </a:r>
          </a:p>
        </p:txBody>
      </p:sp>
    </p:spTree>
    <p:extLst>
      <p:ext uri="{BB962C8B-B14F-4D97-AF65-F5344CB8AC3E}">
        <p14:creationId xmlns:p14="http://schemas.microsoft.com/office/powerpoint/2010/main" val="538000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367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 Advisory Report tool: Roadmap </a:t>
            </a:r>
            <a:endParaRPr lang="en-IE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A645393-F81D-4A14-A0C5-AAFB8250F321}"/>
              </a:ext>
            </a:extLst>
          </p:cNvPr>
          <p:cNvSpPr/>
          <p:nvPr/>
        </p:nvSpPr>
        <p:spPr>
          <a:xfrm>
            <a:off x="0" y="1597589"/>
            <a:ext cx="11765807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rgbClr val="00367F"/>
                </a:solidFill>
              </a:rPr>
              <a:t>Assessor builds a package of measures for that home to significantly improve BER</a:t>
            </a:r>
          </a:p>
          <a:p>
            <a:pPr marL="1485900" lvl="2" indent="-571500">
              <a:spcAft>
                <a:spcPts val="3000"/>
              </a:spcAft>
              <a:buFont typeface="Symbol" panose="05050102010706020507" pitchFamily="18" charset="2"/>
              <a:buChar char="-"/>
            </a:pPr>
            <a:r>
              <a:rPr lang="en-IE" sz="3200" dirty="0">
                <a:solidFill>
                  <a:srgbClr val="00367F"/>
                </a:solidFill>
              </a:rPr>
              <a:t>Delivered in one project or over time (e.g. BRP)</a:t>
            </a:r>
          </a:p>
          <a:p>
            <a:pPr marL="1028700" lvl="1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rgbClr val="00367F"/>
                </a:solidFill>
              </a:rPr>
              <a:t>Colour coding to illustrate the current and potential energy performance </a:t>
            </a:r>
          </a:p>
          <a:p>
            <a:pPr marL="1028700" lvl="1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rgbClr val="00367F"/>
                </a:solidFill>
              </a:rPr>
              <a:t>Indicative level of investment for upgrades</a:t>
            </a:r>
          </a:p>
        </p:txBody>
      </p:sp>
    </p:spTree>
    <p:extLst>
      <p:ext uri="{BB962C8B-B14F-4D97-AF65-F5344CB8AC3E}">
        <p14:creationId xmlns:p14="http://schemas.microsoft.com/office/powerpoint/2010/main" val="2581588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367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Logic &amp; Approach 					</a:t>
            </a:r>
            <a:endParaRPr lang="en-IE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25957FE-0654-4EDE-83C2-0DBFD47F4BBD}"/>
              </a:ext>
            </a:extLst>
          </p:cNvPr>
          <p:cNvSpPr/>
          <p:nvPr/>
        </p:nvSpPr>
        <p:spPr>
          <a:xfrm>
            <a:off x="-175953" y="2038498"/>
            <a:ext cx="11765807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67F"/>
                </a:solidFill>
              </a:rPr>
              <a:t>Homeowners need guidance on where to start</a:t>
            </a:r>
          </a:p>
          <a:p>
            <a:pPr marL="1028700" lvl="1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67F"/>
                </a:solidFill>
              </a:rPr>
              <a:t>Fabric first, heating, renewables, other measures</a:t>
            </a:r>
          </a:p>
          <a:p>
            <a:pPr marL="1028700" lvl="1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67F"/>
                </a:solidFill>
              </a:rPr>
              <a:t>The full spectrum of upgrades is provided for</a:t>
            </a:r>
          </a:p>
          <a:p>
            <a:pPr marL="1028700" lvl="1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67F"/>
                </a:solidFill>
              </a:rPr>
              <a:t>Heat Loss Indicator (HLI)</a:t>
            </a:r>
          </a:p>
        </p:txBody>
      </p:sp>
    </p:spTree>
    <p:extLst>
      <p:ext uri="{BB962C8B-B14F-4D97-AF65-F5344CB8AC3E}">
        <p14:creationId xmlns:p14="http://schemas.microsoft.com/office/powerpoint/2010/main" val="348106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solidFill>
            <a:srgbClr val="00367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Upgrade Measures &amp; Recommendations</a:t>
            </a:r>
            <a:endParaRPr lang="en-IE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3488CD3-364B-4478-B5DC-7594AE848167}"/>
              </a:ext>
            </a:extLst>
          </p:cNvPr>
          <p:cNvSpPr/>
          <p:nvPr/>
        </p:nvSpPr>
        <p:spPr>
          <a:xfrm>
            <a:off x="-253867" y="1706502"/>
            <a:ext cx="11765807" cy="422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67F"/>
                </a:solidFill>
              </a:rPr>
              <a:t>Suite of potential upgrades is based on existing performance</a:t>
            </a:r>
          </a:p>
          <a:p>
            <a:pPr marL="1028700" lvl="1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67F"/>
                </a:solidFill>
              </a:rPr>
              <a:t>Thresholds – these determine list of measures</a:t>
            </a:r>
          </a:p>
          <a:p>
            <a:pPr marL="1028700" lvl="1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67F"/>
                </a:solidFill>
              </a:rPr>
              <a:t>Upgrade values – the performance values of upgrades</a:t>
            </a:r>
          </a:p>
          <a:p>
            <a:pPr marL="1028700" lvl="1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67F"/>
                </a:solidFill>
              </a:rPr>
              <a:t>Automatic selection of measures </a:t>
            </a:r>
          </a:p>
          <a:p>
            <a:pPr marL="1028700" lvl="1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67F"/>
                </a:solidFill>
              </a:rPr>
              <a:t>Dependencies</a:t>
            </a:r>
          </a:p>
          <a:p>
            <a:pPr marL="1485900" lvl="2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67F"/>
                </a:solidFill>
              </a:rPr>
              <a:t>Heating           fabric selected with notification</a:t>
            </a:r>
          </a:p>
          <a:p>
            <a:pPr marL="1485900" lvl="2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67F"/>
                </a:solidFill>
              </a:rPr>
              <a:t>Renewables           fabric + heat pump selected with notification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58BAAF6-3745-42A0-977E-44BE334749A0}"/>
              </a:ext>
            </a:extLst>
          </p:cNvPr>
          <p:cNvSpPr/>
          <p:nvPr/>
        </p:nvSpPr>
        <p:spPr>
          <a:xfrm>
            <a:off x="3291997" y="5587586"/>
            <a:ext cx="516835" cy="92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B23EB96-E987-455F-98C5-BFF2F3053313}"/>
              </a:ext>
            </a:extLst>
          </p:cNvPr>
          <p:cNvSpPr/>
          <p:nvPr/>
        </p:nvSpPr>
        <p:spPr>
          <a:xfrm>
            <a:off x="2598486" y="5105117"/>
            <a:ext cx="516835" cy="92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2501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9809"/>
          </a:xfrm>
          <a:solidFill>
            <a:srgbClr val="00367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Threshold &amp; Upgrade values - Fabric</a:t>
            </a:r>
            <a:endParaRPr lang="en-IE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87689" y="6230509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F1A535AE-2881-4790-85A7-B3803A446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46034"/>
              </p:ext>
            </p:extLst>
          </p:nvPr>
        </p:nvGraphicFramePr>
        <p:xfrm>
          <a:off x="1338470" y="1007186"/>
          <a:ext cx="8176591" cy="544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424">
                  <a:extLst>
                    <a:ext uri="{9D8B030D-6E8A-4147-A177-3AD203B41FA5}">
                      <a16:colId xmlns:a16="http://schemas.microsoft.com/office/drawing/2014/main" val="532602131"/>
                    </a:ext>
                  </a:extLst>
                </a:gridCol>
                <a:gridCol w="3591636">
                  <a:extLst>
                    <a:ext uri="{9D8B030D-6E8A-4147-A177-3AD203B41FA5}">
                      <a16:colId xmlns:a16="http://schemas.microsoft.com/office/drawing/2014/main" val="3733363291"/>
                    </a:ext>
                  </a:extLst>
                </a:gridCol>
                <a:gridCol w="2725531">
                  <a:extLst>
                    <a:ext uri="{9D8B030D-6E8A-4147-A177-3AD203B41FA5}">
                      <a16:colId xmlns:a16="http://schemas.microsoft.com/office/drawing/2014/main" val="3452819244"/>
                    </a:ext>
                  </a:extLst>
                </a:gridCol>
              </a:tblGrid>
              <a:tr h="822222">
                <a:tc>
                  <a:txBody>
                    <a:bodyPr/>
                    <a:lstStyle/>
                    <a:p>
                      <a:pPr algn="ctr"/>
                      <a:r>
                        <a:rPr lang="en-IE" sz="2400" dirty="0"/>
                        <a:t>Upgrade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/>
                        <a:t>Upgrade option available when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/>
                        <a:t>Upgrade 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6804"/>
                  </a:ext>
                </a:extLst>
              </a:tr>
              <a:tr h="441080">
                <a:tc rowSpan="3">
                  <a:txBody>
                    <a:bodyPr/>
                    <a:lstStyle/>
                    <a:p>
                      <a:r>
                        <a:rPr lang="en-IE" sz="2400" dirty="0"/>
                        <a:t>Wall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IE" sz="2000" dirty="0"/>
                        <a:t>˃0.44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0.35 / 0.27 / 0.18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502954"/>
                  </a:ext>
                </a:extLst>
              </a:tr>
              <a:tr h="44108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IE" sz="2000" dirty="0"/>
                        <a:t>˃0.36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0.27 / 0.18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953648"/>
                  </a:ext>
                </a:extLst>
              </a:tr>
              <a:tr h="44108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IE" sz="2000" dirty="0"/>
                        <a:t>˃0.27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056433"/>
                  </a:ext>
                </a:extLst>
              </a:tr>
              <a:tr h="639125">
                <a:tc>
                  <a:txBody>
                    <a:bodyPr/>
                    <a:lstStyle/>
                    <a:p>
                      <a:r>
                        <a:rPr lang="en-IE" sz="2400" dirty="0"/>
                        <a:t>Roof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/>
                        <a:t>≥0.20 / 0.35 / 0.35</a:t>
                      </a:r>
                    </a:p>
                    <a:p>
                      <a:pPr algn="ctr"/>
                      <a:r>
                        <a:rPr lang="en-IE" sz="1400" i="1" dirty="0"/>
                        <a:t>(ceiling / slope / flat)</a:t>
                      </a:r>
                      <a:endParaRPr lang="en-IE" sz="20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/>
                        <a:t>0.16 / 0.20 / 0.22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3142780"/>
                  </a:ext>
                </a:extLst>
              </a:tr>
              <a:tr h="396973">
                <a:tc rowSpan="2">
                  <a:txBody>
                    <a:bodyPr/>
                    <a:lstStyle/>
                    <a:p>
                      <a:r>
                        <a:rPr lang="en-IE" sz="2400" dirty="0"/>
                        <a:t>Windows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IE" sz="2000" dirty="0"/>
                        <a:t>˃1.49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/>
                        <a:t>1.4 </a:t>
                      </a:r>
                      <a:r>
                        <a:rPr lang="en-I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0.8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999102"/>
                  </a:ext>
                </a:extLst>
              </a:tr>
              <a:tr h="39697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IE" sz="2000" dirty="0"/>
                        <a:t>˃0.89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5665659"/>
                  </a:ext>
                </a:extLst>
              </a:tr>
              <a:tr h="536351">
                <a:tc>
                  <a:txBody>
                    <a:bodyPr/>
                    <a:lstStyle/>
                    <a:p>
                      <a:r>
                        <a:rPr lang="en-IE" sz="2400" dirty="0"/>
                        <a:t>Doors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/>
                        <a:t>≥2.7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/>
                        <a:t>1.4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02471"/>
                  </a:ext>
                </a:extLst>
              </a:tr>
              <a:tr h="395885">
                <a:tc rowSpan="5">
                  <a:txBody>
                    <a:bodyPr/>
                    <a:lstStyle/>
                    <a:p>
                      <a:r>
                        <a:rPr lang="en-IE" sz="2400" dirty="0"/>
                        <a:t>Floors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/>
                        <a:t>˃0.45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sz="2000" dirty="0"/>
                        <a:t>0.36 / 0.18 / 0.15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24304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˃0.27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508918"/>
                  </a:ext>
                </a:extLst>
              </a:tr>
              <a:tr h="39888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000" dirty="0"/>
                        <a:t>0.18 / 0.15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33822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E" sz="2000" dirty="0"/>
                        <a:t>0.15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7564355"/>
                  </a:ext>
                </a:extLst>
              </a:tr>
              <a:tr h="395885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˃0.24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816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371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solidFill>
            <a:srgbClr val="00367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 Threshold &amp; Upgrade values – Main Space Heating</a:t>
            </a:r>
            <a:endParaRPr lang="en-IE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F1A535AE-2881-4790-85A7-B3803A446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679090"/>
              </p:ext>
            </p:extLst>
          </p:nvPr>
        </p:nvGraphicFramePr>
        <p:xfrm>
          <a:off x="595085" y="1338962"/>
          <a:ext cx="9985829" cy="3928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344">
                  <a:extLst>
                    <a:ext uri="{9D8B030D-6E8A-4147-A177-3AD203B41FA5}">
                      <a16:colId xmlns:a16="http://schemas.microsoft.com/office/drawing/2014/main" val="53260213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52819244"/>
                    </a:ext>
                  </a:extLst>
                </a:gridCol>
                <a:gridCol w="4557485">
                  <a:extLst>
                    <a:ext uri="{9D8B030D-6E8A-4147-A177-3AD203B41FA5}">
                      <a16:colId xmlns:a16="http://schemas.microsoft.com/office/drawing/2014/main" val="2544979029"/>
                    </a:ext>
                  </a:extLst>
                </a:gridCol>
              </a:tblGrid>
              <a:tr h="597788">
                <a:tc>
                  <a:txBody>
                    <a:bodyPr/>
                    <a:lstStyle/>
                    <a:p>
                      <a:r>
                        <a:rPr lang="en-IE" sz="2400" dirty="0"/>
                        <a:t>Upgrade 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400" dirty="0"/>
                        <a:t>Upgrade when</a:t>
                      </a:r>
                    </a:p>
                    <a:p>
                      <a:r>
                        <a:rPr lang="en-IE" sz="2400" dirty="0"/>
                        <a:t>(system / efficiency)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400" dirty="0"/>
                        <a:t>Optimum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6804"/>
                  </a:ext>
                </a:extLst>
              </a:tr>
              <a:tr h="576871">
                <a:tc>
                  <a:txBody>
                    <a:bodyPr/>
                    <a:lstStyle/>
                    <a:p>
                      <a:r>
                        <a:rPr lang="en-IE" sz="2000" dirty="0"/>
                        <a:t>Heat Pump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dirty="0"/>
                        <a:t>Any, efficiency ≤ 100%</a:t>
                      </a:r>
                      <a:endParaRPr lang="en-IE" sz="2000" kern="1200" baseline="30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dirty="0"/>
                        <a:t>SH: 350%, DHW: 200% </a:t>
                      </a:r>
                      <a:r>
                        <a:rPr lang="en-IE" sz="2000" baseline="30000" dirty="0"/>
                        <a:t>1, 2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2502954"/>
                  </a:ext>
                </a:extLst>
              </a:tr>
              <a:tr h="741386">
                <a:tc>
                  <a:txBody>
                    <a:bodyPr/>
                    <a:lstStyle/>
                    <a:p>
                      <a:r>
                        <a:rPr lang="en-IE" sz="2000" dirty="0"/>
                        <a:t>New boiler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dirty="0"/>
                        <a:t>Gas/oil boiler ≤ 86%</a:t>
                      </a:r>
                    </a:p>
                    <a:p>
                      <a:r>
                        <a:rPr lang="en-IE" sz="2000" dirty="0"/>
                        <a:t>Electric heating = 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dirty="0"/>
                        <a:t>Gas/oil boiler 90% efficient </a:t>
                      </a:r>
                      <a:r>
                        <a:rPr lang="en-IE" sz="2000" baseline="30000" dirty="0"/>
                        <a:t>3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3142780"/>
                  </a:ext>
                </a:extLst>
              </a:tr>
              <a:tr h="597788">
                <a:tc>
                  <a:txBody>
                    <a:bodyPr/>
                    <a:lstStyle/>
                    <a:p>
                      <a:r>
                        <a:rPr lang="en-IE" sz="2000" dirty="0"/>
                        <a:t>Biomass boiler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dirty="0"/>
                        <a:t>Gas/oil boiler ≤ 77%</a:t>
                      </a:r>
                    </a:p>
                    <a:p>
                      <a:r>
                        <a:rPr lang="en-IE" sz="2000" dirty="0"/>
                        <a:t>Electric heating = 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dirty="0"/>
                        <a:t>Biomass boiler, 77% efficient </a:t>
                      </a:r>
                      <a:r>
                        <a:rPr lang="en-IE" sz="2000" baseline="30000" dirty="0"/>
                        <a:t>3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999102"/>
                  </a:ext>
                </a:extLst>
              </a:tr>
              <a:tr h="488512">
                <a:tc>
                  <a:txBody>
                    <a:bodyPr/>
                    <a:lstStyle/>
                    <a:p>
                      <a:r>
                        <a:rPr lang="en-IE" sz="2000" dirty="0"/>
                        <a:t>Electric heating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dirty="0"/>
                        <a:t>Electric heating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dirty="0"/>
                        <a:t>Electric heating </a:t>
                      </a:r>
                      <a:r>
                        <a:rPr lang="en-IE" sz="2000" baseline="30000" dirty="0"/>
                        <a:t>3</a:t>
                      </a:r>
                      <a:endParaRPr lang="en-IE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02471"/>
                  </a:ext>
                </a:extLst>
              </a:tr>
              <a:tr h="597788">
                <a:tc>
                  <a:txBody>
                    <a:bodyPr/>
                    <a:lstStyle/>
                    <a:p>
                      <a:r>
                        <a:rPr lang="en-IE" sz="2000" dirty="0"/>
                        <a:t>Solid fuel boiler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dirty="0"/>
                        <a:t>Solid fuel, ≤ 70%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sz="2000" dirty="0"/>
                        <a:t>Solid fuel boiler, 75% efficient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0758307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67F20AA-4564-4352-AB88-0AE728F54D65}"/>
              </a:ext>
            </a:extLst>
          </p:cNvPr>
          <p:cNvSpPr/>
          <p:nvPr/>
        </p:nvSpPr>
        <p:spPr>
          <a:xfrm>
            <a:off x="75749" y="5387686"/>
            <a:ext cx="82699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367F"/>
                </a:solidFill>
              </a:rPr>
              <a:t>HLI to be ≤ 2.3 – warning where this is not met</a:t>
            </a:r>
          </a:p>
          <a:p>
            <a:pPr marL="1028700" lvl="1" indent="-5715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367F"/>
                </a:solidFill>
              </a:rPr>
              <a:t>If A2A, DHW is 100%</a:t>
            </a:r>
          </a:p>
          <a:p>
            <a:pPr marL="1028700" lvl="1" indent="-5715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367F"/>
                </a:solidFill>
              </a:rPr>
              <a:t>Set to control category 3</a:t>
            </a:r>
          </a:p>
        </p:txBody>
      </p:sp>
    </p:spTree>
    <p:extLst>
      <p:ext uri="{BB962C8B-B14F-4D97-AF65-F5344CB8AC3E}">
        <p14:creationId xmlns:p14="http://schemas.microsoft.com/office/powerpoint/2010/main" val="1099388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solidFill>
            <a:srgbClr val="00367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Optimal &amp; Threshold values - Others</a:t>
            </a:r>
            <a:endParaRPr lang="en-IE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A1E048A-B797-43C8-A29A-03C707AD739F}"/>
              </a:ext>
            </a:extLst>
          </p:cNvPr>
          <p:cNvSpPr/>
          <p:nvPr/>
        </p:nvSpPr>
        <p:spPr>
          <a:xfrm>
            <a:off x="-280191" y="1482592"/>
            <a:ext cx="12177887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67F"/>
                </a:solidFill>
              </a:rPr>
              <a:t>Secondary heating: if ≤ 30% improve to 60% (solid fuel) / 90% gas heater, chimney -1, flue +1</a:t>
            </a:r>
          </a:p>
          <a:p>
            <a:pPr marL="1028700" lvl="1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67F"/>
                </a:solidFill>
              </a:rPr>
              <a:t>Renewable options presented if none in existing dwelling</a:t>
            </a:r>
          </a:p>
          <a:p>
            <a:pPr marL="1028700" lvl="1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67F"/>
                </a:solidFill>
              </a:rPr>
              <a:t>Mechanical ventilation (MVHR, MEV) if natural ventilation</a:t>
            </a:r>
          </a:p>
          <a:p>
            <a:pPr marL="1028700" lvl="1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67F"/>
                </a:solidFill>
              </a:rPr>
              <a:t>Simple measures, e.g., cylinder insulation/thermostat, draught stripping, draught seal of suspended timber floor all binary selections, e.g., if ‘Unsealed’ set to ‘Sealed’ etc. </a:t>
            </a:r>
          </a:p>
          <a:p>
            <a:pPr marL="1485900" lvl="2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367F"/>
              </a:solidFill>
            </a:endParaRPr>
          </a:p>
          <a:p>
            <a:pPr marL="1485900" lvl="2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3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01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solidFill>
            <a:srgbClr val="00367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Measures &amp; Dependencies</a:t>
            </a:r>
            <a:endParaRPr lang="en-IE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6DAC3BA-733A-47AF-BBCC-A871A814B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239313"/>
              </p:ext>
            </p:extLst>
          </p:nvPr>
        </p:nvGraphicFramePr>
        <p:xfrm>
          <a:off x="611493" y="2253360"/>
          <a:ext cx="10969014" cy="2820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066">
                  <a:extLst>
                    <a:ext uri="{9D8B030D-6E8A-4147-A177-3AD203B41FA5}">
                      <a16:colId xmlns:a16="http://schemas.microsoft.com/office/drawing/2014/main" val="1189085504"/>
                    </a:ext>
                  </a:extLst>
                </a:gridCol>
                <a:gridCol w="7313948">
                  <a:extLst>
                    <a:ext uri="{9D8B030D-6E8A-4147-A177-3AD203B41FA5}">
                      <a16:colId xmlns:a16="http://schemas.microsoft.com/office/drawing/2014/main" val="3428514853"/>
                    </a:ext>
                  </a:extLst>
                </a:gridCol>
              </a:tblGrid>
              <a:tr h="564127">
                <a:tc>
                  <a:txBody>
                    <a:bodyPr/>
                    <a:lstStyle/>
                    <a:p>
                      <a:r>
                        <a:rPr lang="en-IE" sz="2400" dirty="0"/>
                        <a:t>Assessor Selects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/>
                        <a:t>Automatically selected (if not already)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966516"/>
                  </a:ext>
                </a:extLst>
              </a:tr>
              <a:tr h="564127">
                <a:tc>
                  <a:txBody>
                    <a:bodyPr/>
                    <a:lstStyle/>
                    <a:p>
                      <a:r>
                        <a:rPr lang="en-IE" sz="2400" dirty="0"/>
                        <a:t>Floor insulation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/>
                        <a:t>Wall insulation, roof insulation, windows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481112"/>
                  </a:ext>
                </a:extLst>
              </a:tr>
              <a:tr h="564127">
                <a:tc>
                  <a:txBody>
                    <a:bodyPr/>
                    <a:lstStyle/>
                    <a:p>
                      <a:r>
                        <a:rPr lang="en-IE" sz="2400" dirty="0"/>
                        <a:t>Windows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/>
                        <a:t>Wall insulation, roof insulation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707450"/>
                  </a:ext>
                </a:extLst>
              </a:tr>
              <a:tr h="564127">
                <a:tc>
                  <a:txBody>
                    <a:bodyPr/>
                    <a:lstStyle/>
                    <a:p>
                      <a:r>
                        <a:rPr lang="en-IE" sz="2400" dirty="0"/>
                        <a:t>New boiler / biomass boiler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/>
                        <a:t>Wall insulation, roof insulation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712158"/>
                  </a:ext>
                </a:extLst>
              </a:tr>
              <a:tr h="564127">
                <a:tc>
                  <a:txBody>
                    <a:bodyPr/>
                    <a:lstStyle/>
                    <a:p>
                      <a:r>
                        <a:rPr lang="en-IE" sz="2400" dirty="0"/>
                        <a:t>Renewables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400" dirty="0"/>
                        <a:t>Wall insulation, roof insulation, windows, heat pump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72283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5645637-D52E-45D3-A4FA-43C6E9619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107" y="1878459"/>
            <a:ext cx="9926435" cy="38486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61F01A-C06F-4639-B62D-29483C1521A6}"/>
              </a:ext>
            </a:extLst>
          </p:cNvPr>
          <p:cNvSpPr txBox="1"/>
          <p:nvPr/>
        </p:nvSpPr>
        <p:spPr>
          <a:xfrm>
            <a:off x="2728210" y="1295202"/>
            <a:ext cx="8317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>
                <a:solidFill>
                  <a:srgbClr val="FF0000"/>
                </a:solidFill>
              </a:rPr>
              <a:t>Only selected Roof insulation upgrade and then selected Solar PV</a:t>
            </a:r>
          </a:p>
        </p:txBody>
      </p:sp>
    </p:spTree>
    <p:extLst>
      <p:ext uri="{BB962C8B-B14F-4D97-AF65-F5344CB8AC3E}">
        <p14:creationId xmlns:p14="http://schemas.microsoft.com/office/powerpoint/2010/main" val="225259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367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Minimum-Target Upgrades</a:t>
            </a:r>
            <a:endParaRPr lang="en-IE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C66900C-EE43-438B-929C-0B9A3923F962}"/>
              </a:ext>
            </a:extLst>
          </p:cNvPr>
          <p:cNvSpPr/>
          <p:nvPr/>
        </p:nvSpPr>
        <p:spPr>
          <a:xfrm>
            <a:off x="140154" y="2237531"/>
            <a:ext cx="6663655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rgbClr val="00367F"/>
                </a:solidFill>
              </a:rPr>
              <a:t>Minimum: to allow publication</a:t>
            </a:r>
          </a:p>
          <a:p>
            <a:pPr marL="1028700" lvl="1" indent="-571500">
              <a:spcAft>
                <a:spcPts val="3600"/>
              </a:spcAft>
              <a:buFont typeface="Symbol" panose="05050102010706020507" pitchFamily="18" charset="2"/>
              <a:buChar char="-"/>
            </a:pPr>
            <a:r>
              <a:rPr lang="en-IE" sz="2800" dirty="0">
                <a:solidFill>
                  <a:srgbClr val="00367F"/>
                </a:solidFill>
              </a:rPr>
              <a:t>Automatic selections will typically meet the minimum</a:t>
            </a:r>
          </a:p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367F"/>
                </a:solidFill>
              </a:rPr>
              <a:t> </a:t>
            </a:r>
            <a:r>
              <a:rPr lang="en-IE" sz="3200" dirty="0">
                <a:solidFill>
                  <a:srgbClr val="00367F"/>
                </a:solidFill>
              </a:rPr>
              <a:t>Target: aligned with Climate Action Plan and Part L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9FDF082-D12E-417C-8DD7-36E56E532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634674"/>
              </p:ext>
            </p:extLst>
          </p:nvPr>
        </p:nvGraphicFramePr>
        <p:xfrm>
          <a:off x="6803809" y="1297517"/>
          <a:ext cx="3915605" cy="499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4565">
                  <a:extLst>
                    <a:ext uri="{9D8B030D-6E8A-4147-A177-3AD203B41FA5}">
                      <a16:colId xmlns:a16="http://schemas.microsoft.com/office/drawing/2014/main" val="2008993211"/>
                    </a:ext>
                  </a:extLst>
                </a:gridCol>
                <a:gridCol w="1305520">
                  <a:extLst>
                    <a:ext uri="{9D8B030D-6E8A-4147-A177-3AD203B41FA5}">
                      <a16:colId xmlns:a16="http://schemas.microsoft.com/office/drawing/2014/main" val="2226109042"/>
                    </a:ext>
                  </a:extLst>
                </a:gridCol>
                <a:gridCol w="1305520">
                  <a:extLst>
                    <a:ext uri="{9D8B030D-6E8A-4147-A177-3AD203B41FA5}">
                      <a16:colId xmlns:a16="http://schemas.microsoft.com/office/drawing/2014/main" val="1618173032"/>
                    </a:ext>
                  </a:extLst>
                </a:gridCol>
              </a:tblGrid>
              <a:tr h="1975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Current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accent1"/>
                          </a:solidFill>
                          <a:effectLst/>
                        </a:rPr>
                        <a:t>Minimum</a:t>
                      </a:r>
                      <a:endParaRPr lang="en-IE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accent1"/>
                          </a:solidFill>
                          <a:effectLst/>
                        </a:rPr>
                        <a:t>Target</a:t>
                      </a:r>
                      <a:endParaRPr lang="en-IE" sz="20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816453"/>
                  </a:ext>
                </a:extLst>
              </a:tr>
              <a:tr h="271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G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D2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B2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557761"/>
                  </a:ext>
                </a:extLst>
              </a:tr>
              <a:tr h="271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F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D2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B2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477146"/>
                  </a:ext>
                </a:extLst>
              </a:tr>
              <a:tr h="271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E2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D1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B2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742903"/>
                  </a:ext>
                </a:extLst>
              </a:tr>
              <a:tr h="271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E1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C3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B2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294622"/>
                  </a:ext>
                </a:extLst>
              </a:tr>
              <a:tr h="271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D2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C2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B2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424616"/>
                  </a:ext>
                </a:extLst>
              </a:tr>
              <a:tr h="271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D1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C1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B2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454251"/>
                  </a:ext>
                </a:extLst>
              </a:tr>
              <a:tr h="271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C3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B3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B2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360148"/>
                  </a:ext>
                </a:extLst>
              </a:tr>
              <a:tr h="271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C2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B3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B2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953519"/>
                  </a:ext>
                </a:extLst>
              </a:tr>
              <a:tr h="271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C1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B2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B2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841193"/>
                  </a:ext>
                </a:extLst>
              </a:tr>
              <a:tr h="271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B3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B2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B1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682315"/>
                  </a:ext>
                </a:extLst>
              </a:tr>
              <a:tr h="271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B2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B2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B1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258328"/>
                  </a:ext>
                </a:extLst>
              </a:tr>
              <a:tr h="271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B1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B1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A3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812756"/>
                  </a:ext>
                </a:extLst>
              </a:tr>
              <a:tr h="271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A3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A3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A2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225574"/>
                  </a:ext>
                </a:extLst>
              </a:tr>
              <a:tr h="271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A2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A2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A1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883182"/>
                  </a:ext>
                </a:extLst>
              </a:tr>
              <a:tr h="271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A1</a:t>
                      </a:r>
                      <a:endParaRPr lang="en-IE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A1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A1</a:t>
                      </a:r>
                      <a:endParaRPr lang="en-IE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8000" marB="180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28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3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2D86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Advisory Report Trial</a:t>
            </a:r>
          </a:p>
        </p:txBody>
      </p:sp>
      <p:pic>
        <p:nvPicPr>
          <p:cNvPr id="16" name="Picture 2" descr="Image result for seai logo">
            <a:extLst>
              <a:ext uri="{FF2B5EF4-FFF2-40B4-BE49-F238E27FC236}">
                <a16:creationId xmlns:a16="http://schemas.microsoft.com/office/drawing/2014/main" id="{7A274EAA-4682-466B-B4F8-9E96C1698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7581A1-1F8C-400E-BAA5-2C63F7F85C67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F0BF120-F975-43DE-BEFE-14A2ACA581D2}"/>
              </a:ext>
            </a:extLst>
          </p:cNvPr>
          <p:cNvSpPr/>
          <p:nvPr/>
        </p:nvSpPr>
        <p:spPr>
          <a:xfrm>
            <a:off x="415229" y="1228637"/>
            <a:ext cx="11482467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800" dirty="0">
                <a:solidFill>
                  <a:srgbClr val="00367F"/>
                </a:solidFill>
              </a:rPr>
              <a:t>       </a:t>
            </a:r>
            <a:r>
              <a:rPr lang="en-US" sz="3200" dirty="0">
                <a:solidFill>
                  <a:srgbClr val="00367F"/>
                </a:solidFill>
              </a:rPr>
              <a:t>28 assessors participating </a:t>
            </a:r>
            <a:endParaRPr lang="en-US" sz="2800" dirty="0">
              <a:solidFill>
                <a:srgbClr val="00367F"/>
              </a:solidFill>
            </a:endParaRPr>
          </a:p>
          <a:p>
            <a:pPr marL="5715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367F"/>
                </a:solidFill>
              </a:rPr>
              <a:t>Timelines</a:t>
            </a:r>
          </a:p>
          <a:p>
            <a:pPr marL="1028700" lvl="2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367F"/>
                </a:solidFill>
              </a:rPr>
              <a:t>December 2020 – AR builder enabled for participating assessors</a:t>
            </a:r>
          </a:p>
          <a:p>
            <a:pPr marL="1028700" lvl="2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367F"/>
                </a:solidFill>
              </a:rPr>
              <a:t>January 2021 – invited to provided feedback </a:t>
            </a:r>
          </a:p>
          <a:p>
            <a:pPr marL="1028700" lvl="2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367F"/>
                </a:solidFill>
              </a:rPr>
              <a:t>May 2021 – completion of further development on builder and on DEAP4/NAS integration</a:t>
            </a:r>
          </a:p>
          <a:p>
            <a:pPr marL="1028700" lvl="2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367F"/>
                </a:solidFill>
              </a:rPr>
              <a:t>8</a:t>
            </a:r>
            <a:r>
              <a:rPr lang="en-IE" sz="2800" baseline="30000" dirty="0">
                <a:solidFill>
                  <a:srgbClr val="00367F"/>
                </a:solidFill>
              </a:rPr>
              <a:t>th</a:t>
            </a:r>
            <a:r>
              <a:rPr lang="en-IE" sz="2800" dirty="0">
                <a:solidFill>
                  <a:srgbClr val="00367F"/>
                </a:solidFill>
              </a:rPr>
              <a:t> June 2021 - launch of transitionary period and the updated advisory report tool for all domestic BER assessors </a:t>
            </a:r>
          </a:p>
          <a:p>
            <a:pPr marL="1028700" lvl="2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367F"/>
                </a:solidFill>
              </a:rPr>
              <a:t>6</a:t>
            </a:r>
            <a:r>
              <a:rPr lang="en-IE" sz="2800" baseline="30000" dirty="0">
                <a:solidFill>
                  <a:srgbClr val="00367F"/>
                </a:solidFill>
              </a:rPr>
              <a:t>th</a:t>
            </a:r>
            <a:r>
              <a:rPr lang="en-IE" sz="2800" dirty="0">
                <a:solidFill>
                  <a:srgbClr val="00367F"/>
                </a:solidFill>
              </a:rPr>
              <a:t> July 2021 – Updated advisory report becomes official BER document and current advisory report retired</a:t>
            </a:r>
          </a:p>
        </p:txBody>
      </p:sp>
    </p:spTree>
    <p:extLst>
      <p:ext uri="{BB962C8B-B14F-4D97-AF65-F5344CB8AC3E}">
        <p14:creationId xmlns:p14="http://schemas.microsoft.com/office/powerpoint/2010/main" val="3288621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solidFill>
            <a:srgbClr val="00367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Notifications: Errors &amp; Warnings </a:t>
            </a:r>
            <a:endParaRPr lang="en-IE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A1E048A-B797-43C8-A29A-03C707AD739F}"/>
              </a:ext>
            </a:extLst>
          </p:cNvPr>
          <p:cNvSpPr/>
          <p:nvPr/>
        </p:nvSpPr>
        <p:spPr>
          <a:xfrm>
            <a:off x="14113" y="1501150"/>
            <a:ext cx="1217788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Errors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  <a:r>
              <a:rPr lang="en-US" sz="3200" dirty="0">
                <a:solidFill>
                  <a:srgbClr val="00367F"/>
                </a:solidFill>
              </a:rPr>
              <a:t> Will prevent the publication of the Advisory Report</a:t>
            </a:r>
          </a:p>
          <a:p>
            <a:pPr marL="2400300" lvl="4" indent="-571500">
              <a:spcAft>
                <a:spcPts val="1800"/>
              </a:spcAft>
              <a:buFont typeface="Symbol" panose="05050102010706020507" pitchFamily="18" charset="2"/>
              <a:buChar char="-"/>
            </a:pPr>
            <a:r>
              <a:rPr lang="en-US" sz="2400" dirty="0">
                <a:solidFill>
                  <a:srgbClr val="00367F"/>
                </a:solidFill>
              </a:rPr>
              <a:t>The selected measures do not achieve the Minimum rating</a:t>
            </a:r>
          </a:p>
          <a:p>
            <a:pPr marL="2400300" lvl="4" indent="-5715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400" dirty="0">
                <a:solidFill>
                  <a:srgbClr val="00367F"/>
                </a:solidFill>
              </a:rPr>
              <a:t>No additional measures selected (unless Minimum BER already achieved)</a:t>
            </a:r>
          </a:p>
          <a:p>
            <a:pPr marL="1028700" lvl="1" indent="-571500">
              <a:spcBef>
                <a:spcPts val="30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/>
                </a:solidFill>
              </a:rPr>
              <a:t>Warnings:</a:t>
            </a:r>
            <a:r>
              <a:rPr lang="en-US" sz="3200" dirty="0">
                <a:solidFill>
                  <a:srgbClr val="00367F"/>
                </a:solidFill>
              </a:rPr>
              <a:t> indicate that additional work may be required</a:t>
            </a:r>
            <a:endParaRPr lang="en-US" sz="2000" dirty="0">
              <a:solidFill>
                <a:srgbClr val="00367F"/>
              </a:solidFill>
            </a:endParaRPr>
          </a:p>
          <a:p>
            <a:pPr marL="2400300" lvl="4" indent="-571500">
              <a:spcAft>
                <a:spcPts val="1800"/>
              </a:spcAft>
              <a:buFont typeface="Symbol" panose="05050102010706020507" pitchFamily="18" charset="2"/>
              <a:buChar char="-"/>
            </a:pPr>
            <a:r>
              <a:rPr lang="en-US" sz="2400" dirty="0">
                <a:solidFill>
                  <a:srgbClr val="00367F"/>
                </a:solidFill>
              </a:rPr>
              <a:t>The selected measures do not achieve the Target rating</a:t>
            </a:r>
          </a:p>
          <a:p>
            <a:pPr marL="2400300" lvl="4" indent="-5715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400" dirty="0">
                <a:solidFill>
                  <a:srgbClr val="00367F"/>
                </a:solidFill>
              </a:rPr>
              <a:t>The HLI is &gt; 2.3 and a heat pump is selected</a:t>
            </a:r>
          </a:p>
          <a:p>
            <a:pPr marL="1485900" lvl="2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3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06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910" y="1607732"/>
            <a:ext cx="6798359" cy="980723"/>
          </a:xfrm>
        </p:spPr>
        <p:txBody>
          <a:bodyPr/>
          <a:lstStyle/>
          <a:p>
            <a:r>
              <a:rPr lang="en-US" dirty="0"/>
              <a:t>Upgrade Builder</a:t>
            </a:r>
          </a:p>
        </p:txBody>
      </p:sp>
      <p:pic>
        <p:nvPicPr>
          <p:cNvPr id="8" name="Picture 7" descr="SEAI_Home_Icon_White_RGB_LoRes.png">
            <a:extLst>
              <a:ext uri="{FF2B5EF4-FFF2-40B4-BE49-F238E27FC236}">
                <a16:creationId xmlns:a16="http://schemas.microsoft.com/office/drawing/2014/main" id="{12BE1E7A-AE18-483A-AE71-93F039047C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3" b="48919"/>
          <a:stretch/>
        </p:blipFill>
        <p:spPr>
          <a:xfrm>
            <a:off x="7859424" y="2405743"/>
            <a:ext cx="4070045" cy="33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367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Sample Upgrade Builder</a:t>
            </a:r>
            <a:endParaRPr lang="en-IE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5276003-C5E9-4EC0-9439-FF542B696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4" y="1164829"/>
            <a:ext cx="12192000" cy="481167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43BE911-FF6F-4347-838C-FF19120C0575}"/>
              </a:ext>
            </a:extLst>
          </p:cNvPr>
          <p:cNvSpPr/>
          <p:nvPr/>
        </p:nvSpPr>
        <p:spPr>
          <a:xfrm>
            <a:off x="41816" y="2179533"/>
            <a:ext cx="410817" cy="3047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BB35EC-7FC6-4F58-BCBF-866A2ACEC029}"/>
              </a:ext>
            </a:extLst>
          </p:cNvPr>
          <p:cNvSpPr/>
          <p:nvPr/>
        </p:nvSpPr>
        <p:spPr>
          <a:xfrm>
            <a:off x="41815" y="1736769"/>
            <a:ext cx="410817" cy="3047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522803-8A79-40E6-8931-C561661EDD43}"/>
              </a:ext>
            </a:extLst>
          </p:cNvPr>
          <p:cNvSpPr txBox="1"/>
          <p:nvPr/>
        </p:nvSpPr>
        <p:spPr>
          <a:xfrm>
            <a:off x="688478" y="1704502"/>
            <a:ext cx="173611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FF0000"/>
                </a:solidFill>
              </a:rPr>
              <a:t>Upgrade Builder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444A86-D640-4A01-A202-4AA70F00B834}"/>
              </a:ext>
            </a:extLst>
          </p:cNvPr>
          <p:cNvSpPr txBox="1"/>
          <p:nvPr/>
        </p:nvSpPr>
        <p:spPr>
          <a:xfrm>
            <a:off x="688478" y="2155941"/>
            <a:ext cx="245830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FF0000"/>
                </a:solidFill>
              </a:rPr>
              <a:t>Dwelling Characteristics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7249D6-A7B9-4F0D-838C-579B25FC82DD}"/>
              </a:ext>
            </a:extLst>
          </p:cNvPr>
          <p:cNvSpPr txBox="1"/>
          <p:nvPr/>
        </p:nvSpPr>
        <p:spPr>
          <a:xfrm>
            <a:off x="4948276" y="3621845"/>
            <a:ext cx="2295447" cy="400110"/>
          </a:xfrm>
          <a:prstGeom prst="rect">
            <a:avLst/>
          </a:prstGeom>
          <a:solidFill>
            <a:srgbClr val="FAFAFA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rgbClr val="FF0000"/>
                </a:solidFill>
              </a:rPr>
              <a:t>Potential Measures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F8197BC-BAA6-412A-8632-B4CA3FFB27AC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6096000" y="1920840"/>
            <a:ext cx="0" cy="17010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 Brace 23">
            <a:extLst>
              <a:ext uri="{FF2B5EF4-FFF2-40B4-BE49-F238E27FC236}">
                <a16:creationId xmlns:a16="http://schemas.microsoft.com/office/drawing/2014/main" id="{741895E4-8C6C-4FB0-B60B-F238338252CE}"/>
              </a:ext>
            </a:extLst>
          </p:cNvPr>
          <p:cNvSpPr/>
          <p:nvPr/>
        </p:nvSpPr>
        <p:spPr>
          <a:xfrm>
            <a:off x="10613748" y="1236907"/>
            <a:ext cx="372304" cy="2192093"/>
          </a:xfrm>
          <a:prstGeom prst="leftBrace">
            <a:avLst>
              <a:gd name="adj1" fmla="val 0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D86538-9DCF-4C4B-A046-E5BCB2269C04}"/>
              </a:ext>
            </a:extLst>
          </p:cNvPr>
          <p:cNvSpPr txBox="1"/>
          <p:nvPr/>
        </p:nvSpPr>
        <p:spPr>
          <a:xfrm>
            <a:off x="8329041" y="2148156"/>
            <a:ext cx="2042547" cy="400110"/>
          </a:xfrm>
          <a:prstGeom prst="rect">
            <a:avLst/>
          </a:prstGeom>
          <a:solidFill>
            <a:srgbClr val="FAFAFA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IE" sz="2000" b="1" dirty="0">
                <a:solidFill>
                  <a:srgbClr val="FF0000"/>
                </a:solidFill>
              </a:rPr>
              <a:t>Potential Impacts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340D21-E0BC-4AB2-8810-37745CCED990}"/>
              </a:ext>
            </a:extLst>
          </p:cNvPr>
          <p:cNvSpPr/>
          <p:nvPr/>
        </p:nvSpPr>
        <p:spPr>
          <a:xfrm>
            <a:off x="9713751" y="1126649"/>
            <a:ext cx="764275" cy="4907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B95692-D00E-4DF8-97A1-A74AC9A2D19C}"/>
              </a:ext>
            </a:extLst>
          </p:cNvPr>
          <p:cNvSpPr txBox="1"/>
          <p:nvPr/>
        </p:nvSpPr>
        <p:spPr>
          <a:xfrm>
            <a:off x="7787860" y="1171952"/>
            <a:ext cx="1790170" cy="400110"/>
          </a:xfrm>
          <a:prstGeom prst="rect">
            <a:avLst/>
          </a:prstGeom>
          <a:solidFill>
            <a:srgbClr val="FAFAFA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IE" sz="2000" b="1" dirty="0">
                <a:solidFill>
                  <a:srgbClr val="FF0000"/>
                </a:solidFill>
              </a:rPr>
              <a:t>Reset selection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0C0DEED-6564-4788-BA55-B7288556EC23}"/>
              </a:ext>
            </a:extLst>
          </p:cNvPr>
          <p:cNvCxnSpPr>
            <a:cxnSpLocks/>
          </p:cNvCxnSpPr>
          <p:nvPr/>
        </p:nvCxnSpPr>
        <p:spPr>
          <a:xfrm>
            <a:off x="6096000" y="4021955"/>
            <a:ext cx="0" cy="17279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367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Dwelling Characteristics</a:t>
            </a:r>
            <a:endParaRPr lang="en-IE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07DE781-35DA-4D18-AD48-99C9C0B79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58441"/>
            <a:ext cx="11307753" cy="48965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7A891C-191C-4199-B033-467AD8ADF571}"/>
              </a:ext>
            </a:extLst>
          </p:cNvPr>
          <p:cNvSpPr/>
          <p:nvPr/>
        </p:nvSpPr>
        <p:spPr>
          <a:xfrm>
            <a:off x="304800" y="2067339"/>
            <a:ext cx="371061" cy="3313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0CD810-3E60-4AA7-A599-814904D3C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44" y="1739110"/>
            <a:ext cx="11713111" cy="3705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CBB4BB-1F63-4402-A8C7-DD2C9AA86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217" y="1211014"/>
            <a:ext cx="10221751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8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367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Sample Upgrade Builder – Automatic Selections</a:t>
            </a:r>
            <a:endParaRPr lang="en-IE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E29433D-C718-40ED-B68D-6F89128AA0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29"/>
          <a:stretch/>
        </p:blipFill>
        <p:spPr>
          <a:xfrm>
            <a:off x="496914" y="1228908"/>
            <a:ext cx="10488489" cy="513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70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367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Sample Upgrade Builder – Additional Measures</a:t>
            </a:r>
            <a:endParaRPr lang="en-IE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9B54D26-A4BF-4D55-A1DE-558B7DAE30EB}"/>
              </a:ext>
            </a:extLst>
          </p:cNvPr>
          <p:cNvSpPr/>
          <p:nvPr/>
        </p:nvSpPr>
        <p:spPr>
          <a:xfrm>
            <a:off x="9304398" y="2325690"/>
            <a:ext cx="266311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lvl="1" indent="-3600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67F"/>
                </a:solidFill>
              </a:rPr>
              <a:t>Symbol denotes additional measures</a:t>
            </a:r>
          </a:p>
          <a:p>
            <a:pPr marL="540000" lvl="1" indent="-3600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67F"/>
                </a:solidFill>
              </a:rPr>
              <a:t>Must select at least one (unless Minimum BER has already been achieved)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C992EE-7EE2-4FBC-8D22-88C6E7FC1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3599"/>
            <a:ext cx="9403738" cy="495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82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367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Sample Upgrade Builder</a:t>
            </a:r>
            <a:endParaRPr lang="en-IE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Right Brace 4">
            <a:extLst>
              <a:ext uri="{FF2B5EF4-FFF2-40B4-BE49-F238E27FC236}">
                <a16:creationId xmlns:a16="http://schemas.microsoft.com/office/drawing/2014/main" id="{9A11AD0B-895F-4A86-A8BB-2FBA59862CF9}"/>
              </a:ext>
            </a:extLst>
          </p:cNvPr>
          <p:cNvSpPr/>
          <p:nvPr/>
        </p:nvSpPr>
        <p:spPr>
          <a:xfrm>
            <a:off x="5412034" y="1338927"/>
            <a:ext cx="476250" cy="495291"/>
          </a:xfrm>
          <a:prstGeom prst="rightBrace">
            <a:avLst>
              <a:gd name="adj1" fmla="val 25999"/>
              <a:gd name="adj2" fmla="val 50001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FF0000"/>
              </a:solidFill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E3657AFE-62A2-48BB-8F89-CC55FA514C62}"/>
              </a:ext>
            </a:extLst>
          </p:cNvPr>
          <p:cNvSpPr/>
          <p:nvPr/>
        </p:nvSpPr>
        <p:spPr>
          <a:xfrm>
            <a:off x="5412034" y="2017004"/>
            <a:ext cx="476250" cy="447676"/>
          </a:xfrm>
          <a:prstGeom prst="rightBrace">
            <a:avLst>
              <a:gd name="adj1" fmla="val 25999"/>
              <a:gd name="adj2" fmla="val 50001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FF0000"/>
              </a:solidFill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05EDBB53-C877-4BDF-971E-8D02A3D829EC}"/>
              </a:ext>
            </a:extLst>
          </p:cNvPr>
          <p:cNvSpPr/>
          <p:nvPr/>
        </p:nvSpPr>
        <p:spPr>
          <a:xfrm>
            <a:off x="5412034" y="2683260"/>
            <a:ext cx="476250" cy="447676"/>
          </a:xfrm>
          <a:prstGeom prst="rightBrace">
            <a:avLst>
              <a:gd name="adj1" fmla="val 25999"/>
              <a:gd name="adj2" fmla="val 50001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FF0000"/>
              </a:solidFill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08F779A4-AA2B-474E-B5E7-172F672AE1ED}"/>
              </a:ext>
            </a:extLst>
          </p:cNvPr>
          <p:cNvSpPr/>
          <p:nvPr/>
        </p:nvSpPr>
        <p:spPr>
          <a:xfrm>
            <a:off x="5412034" y="3212922"/>
            <a:ext cx="476250" cy="447676"/>
          </a:xfrm>
          <a:prstGeom prst="rightBrace">
            <a:avLst>
              <a:gd name="adj1" fmla="val 25999"/>
              <a:gd name="adj2" fmla="val 50001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FF0000"/>
              </a:solidFill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786A3E4E-F344-43FA-9641-22A65601F124}"/>
              </a:ext>
            </a:extLst>
          </p:cNvPr>
          <p:cNvSpPr/>
          <p:nvPr/>
        </p:nvSpPr>
        <p:spPr>
          <a:xfrm>
            <a:off x="5412034" y="4045205"/>
            <a:ext cx="476250" cy="447676"/>
          </a:xfrm>
          <a:prstGeom prst="rightBrace">
            <a:avLst>
              <a:gd name="adj1" fmla="val 25999"/>
              <a:gd name="adj2" fmla="val 50001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FF0000"/>
              </a:solidFill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87F37140-F530-4468-9881-4B0833C88606}"/>
              </a:ext>
            </a:extLst>
          </p:cNvPr>
          <p:cNvSpPr/>
          <p:nvPr/>
        </p:nvSpPr>
        <p:spPr>
          <a:xfrm>
            <a:off x="5412034" y="4848415"/>
            <a:ext cx="476250" cy="514913"/>
          </a:xfrm>
          <a:prstGeom prst="rightBrace">
            <a:avLst>
              <a:gd name="adj1" fmla="val 25999"/>
              <a:gd name="adj2" fmla="val 50001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FF0000"/>
              </a:solidFill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06558B11-8B48-4DFA-945C-9604A2B57102}"/>
              </a:ext>
            </a:extLst>
          </p:cNvPr>
          <p:cNvSpPr/>
          <p:nvPr/>
        </p:nvSpPr>
        <p:spPr>
          <a:xfrm>
            <a:off x="5412034" y="5667266"/>
            <a:ext cx="476250" cy="511416"/>
          </a:xfrm>
          <a:prstGeom prst="rightBrace">
            <a:avLst>
              <a:gd name="adj1" fmla="val 25999"/>
              <a:gd name="adj2" fmla="val 50001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F6875-7497-4A16-89A6-394F62726C53}"/>
              </a:ext>
            </a:extLst>
          </p:cNvPr>
          <p:cNvSpPr txBox="1"/>
          <p:nvPr/>
        </p:nvSpPr>
        <p:spPr>
          <a:xfrm>
            <a:off x="6172200" y="1418830"/>
            <a:ext cx="2912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FF0000"/>
                </a:solidFill>
              </a:rPr>
              <a:t>Starting BER  &gt;  Potential BER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22729-8870-4EEB-89F1-04763E5E945F}"/>
              </a:ext>
            </a:extLst>
          </p:cNvPr>
          <p:cNvSpPr txBox="1"/>
          <p:nvPr/>
        </p:nvSpPr>
        <p:spPr>
          <a:xfrm>
            <a:off x="6175988" y="2072219"/>
            <a:ext cx="327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FF0000"/>
                </a:solidFill>
              </a:rPr>
              <a:t>Starting rating  &gt;  Potential rating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AA054A-AF93-426A-BABA-262984513EFA}"/>
              </a:ext>
            </a:extLst>
          </p:cNvPr>
          <p:cNvSpPr txBox="1"/>
          <p:nvPr/>
        </p:nvSpPr>
        <p:spPr>
          <a:xfrm>
            <a:off x="6153253" y="2720685"/>
            <a:ext cx="278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FF0000"/>
                </a:solidFill>
              </a:rPr>
              <a:t>Starting HLI  &gt;  Potential HLI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662AAD-4D13-41FD-8B2E-E909ACAD4B0B}"/>
              </a:ext>
            </a:extLst>
          </p:cNvPr>
          <p:cNvSpPr txBox="1"/>
          <p:nvPr/>
        </p:nvSpPr>
        <p:spPr>
          <a:xfrm>
            <a:off x="6188236" y="3255649"/>
            <a:ext cx="2912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FF0000"/>
                </a:solidFill>
              </a:rPr>
              <a:t>Starting RER  &gt;  Potential RER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DAB4F8-37EF-472A-94BD-5E0840A673CA}"/>
              </a:ext>
            </a:extLst>
          </p:cNvPr>
          <p:cNvSpPr txBox="1"/>
          <p:nvPr/>
        </p:nvSpPr>
        <p:spPr>
          <a:xfrm>
            <a:off x="6172200" y="4077951"/>
            <a:ext cx="281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FF0000"/>
                </a:solidFill>
              </a:rPr>
              <a:t>Minimum BER  /  Target BER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405465-DC5F-4915-9CF3-8244A3A963F4}"/>
              </a:ext>
            </a:extLst>
          </p:cNvPr>
          <p:cNvSpPr txBox="1"/>
          <p:nvPr/>
        </p:nvSpPr>
        <p:spPr>
          <a:xfrm>
            <a:off x="6172200" y="4916006"/>
            <a:ext cx="188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FF0000"/>
                </a:solidFill>
              </a:rPr>
              <a:t>Errors &amp; Warnings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CF6A24-6A66-414B-BC7D-658E4984C33A}"/>
              </a:ext>
            </a:extLst>
          </p:cNvPr>
          <p:cNvSpPr txBox="1"/>
          <p:nvPr/>
        </p:nvSpPr>
        <p:spPr>
          <a:xfrm>
            <a:off x="6172200" y="5738308"/>
            <a:ext cx="244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FF0000"/>
                </a:solidFill>
              </a:rPr>
              <a:t>Level of investment cost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332D11-3382-450A-A4D1-774351053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457" y="1079563"/>
            <a:ext cx="1709661" cy="543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05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367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Generating Advisory Report</a:t>
            </a:r>
            <a:endParaRPr lang="en-IE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662B168-54C0-4757-8F0D-8B13AAEFB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92" y="1336574"/>
            <a:ext cx="11689415" cy="45402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C5CC80A-6E9C-408F-A0D4-A5AF488ED8E3}"/>
              </a:ext>
            </a:extLst>
          </p:cNvPr>
          <p:cNvSpPr/>
          <p:nvPr/>
        </p:nvSpPr>
        <p:spPr>
          <a:xfrm>
            <a:off x="10169134" y="1336574"/>
            <a:ext cx="869928" cy="6085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934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367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Sample Advisory Report</a:t>
            </a:r>
            <a:endParaRPr lang="en-IE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9D6781A-88C8-444E-A787-56B12CFC10CF}"/>
              </a:ext>
            </a:extLst>
          </p:cNvPr>
          <p:cNvSpPr/>
          <p:nvPr/>
        </p:nvSpPr>
        <p:spPr>
          <a:xfrm>
            <a:off x="304800" y="2189485"/>
            <a:ext cx="11693678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rgbClr val="00367F"/>
                </a:solidFill>
              </a:rPr>
              <a:t>Page 1 – overview of the energy performance for the homeowner</a:t>
            </a:r>
          </a:p>
          <a:p>
            <a:pPr marL="571500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rgbClr val="00367F"/>
                </a:solidFill>
              </a:rPr>
              <a:t>Page 2 – Detail on the recommended measures </a:t>
            </a:r>
          </a:p>
          <a:p>
            <a:pPr marL="571500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rgbClr val="00367F"/>
                </a:solidFill>
              </a:rPr>
              <a:t>Page 3 – Technical detail 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rgbClr val="00367F"/>
                </a:solidFill>
              </a:rPr>
              <a:t>Page 4 – General information</a:t>
            </a:r>
          </a:p>
        </p:txBody>
      </p:sp>
    </p:spTree>
    <p:extLst>
      <p:ext uri="{BB962C8B-B14F-4D97-AF65-F5344CB8AC3E}">
        <p14:creationId xmlns:p14="http://schemas.microsoft.com/office/powerpoint/2010/main" val="511465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D138052-6172-422D-9FD9-B57DDEA7B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870" y="169091"/>
            <a:ext cx="4338712" cy="60987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73395A-9A7F-460B-846A-ECAF057AAB75}"/>
              </a:ext>
            </a:extLst>
          </p:cNvPr>
          <p:cNvSpPr/>
          <p:nvPr/>
        </p:nvSpPr>
        <p:spPr>
          <a:xfrm>
            <a:off x="3975652" y="901148"/>
            <a:ext cx="3882887" cy="940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139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2D86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Advisory Report Trial</a:t>
            </a:r>
          </a:p>
        </p:txBody>
      </p:sp>
      <p:pic>
        <p:nvPicPr>
          <p:cNvPr id="16" name="Picture 2" descr="Image result for seai logo">
            <a:extLst>
              <a:ext uri="{FF2B5EF4-FFF2-40B4-BE49-F238E27FC236}">
                <a16:creationId xmlns:a16="http://schemas.microsoft.com/office/drawing/2014/main" id="{7A274EAA-4682-466B-B4F8-9E96C1698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7581A1-1F8C-400E-BAA5-2C63F7F85C67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6F14B14-0AF9-4D4C-980C-22014F7789CF}"/>
              </a:ext>
            </a:extLst>
          </p:cNvPr>
          <p:cNvSpPr/>
          <p:nvPr/>
        </p:nvSpPr>
        <p:spPr>
          <a:xfrm>
            <a:off x="442910" y="1258686"/>
            <a:ext cx="11482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367F"/>
                </a:solidFill>
              </a:rPr>
              <a:t>Feedback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BBE38D-2150-4719-A7AA-647898D1D9B1}"/>
              </a:ext>
            </a:extLst>
          </p:cNvPr>
          <p:cNvSpPr/>
          <p:nvPr/>
        </p:nvSpPr>
        <p:spPr>
          <a:xfrm>
            <a:off x="0" y="2460215"/>
            <a:ext cx="1148246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367F"/>
                </a:solidFill>
              </a:rPr>
              <a:t>Advisory report builder - UI, software application, recommendations etc</a:t>
            </a:r>
          </a:p>
          <a:p>
            <a:pPr marL="971550" lvl="2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367F"/>
                </a:solidFill>
              </a:rPr>
              <a:t>Supports for assessors (technical document, BER leaflet for HOs, any additional supports?)</a:t>
            </a:r>
          </a:p>
          <a:p>
            <a:pPr marL="971550" lvl="2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367F"/>
                </a:solidFill>
              </a:rPr>
              <a:t>Any homeowner feedback</a:t>
            </a:r>
          </a:p>
        </p:txBody>
      </p:sp>
    </p:spTree>
    <p:extLst>
      <p:ext uri="{BB962C8B-B14F-4D97-AF65-F5344CB8AC3E}">
        <p14:creationId xmlns:p14="http://schemas.microsoft.com/office/powerpoint/2010/main" val="3575231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DDFD4B9-E4D0-491F-BF30-2E98CF788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545" y="2001643"/>
            <a:ext cx="9770560" cy="243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08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D138052-6172-422D-9FD9-B57DDEA7B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870" y="76662"/>
            <a:ext cx="4338712" cy="60987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AB9A62-D72F-4D15-925C-CC9944D52B9F}"/>
              </a:ext>
            </a:extLst>
          </p:cNvPr>
          <p:cNvSpPr/>
          <p:nvPr/>
        </p:nvSpPr>
        <p:spPr>
          <a:xfrm>
            <a:off x="3975652" y="1947817"/>
            <a:ext cx="1159566" cy="19978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674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DA57FB2-952E-4C2D-9488-4A01BD3E6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190" y="672823"/>
            <a:ext cx="3207619" cy="551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82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D138052-6172-422D-9FD9-B57DDEA7B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870" y="169091"/>
            <a:ext cx="4338712" cy="60987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73395A-9A7F-460B-846A-ECAF057AAB75}"/>
              </a:ext>
            </a:extLst>
          </p:cNvPr>
          <p:cNvSpPr/>
          <p:nvPr/>
        </p:nvSpPr>
        <p:spPr>
          <a:xfrm>
            <a:off x="5126636" y="1948721"/>
            <a:ext cx="2758190" cy="20386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848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CB6B753-FC16-41A7-8A4B-46F325B54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853" y="766004"/>
            <a:ext cx="7360294" cy="532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90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28356BB-5DE3-4B6F-83AE-295A32B69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892" y="194872"/>
            <a:ext cx="4384216" cy="60205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F5F6EA-F26B-42E4-945E-844E36ED616D}"/>
              </a:ext>
            </a:extLst>
          </p:cNvPr>
          <p:cNvSpPr/>
          <p:nvPr/>
        </p:nvSpPr>
        <p:spPr>
          <a:xfrm>
            <a:off x="3987384" y="1334125"/>
            <a:ext cx="3897442" cy="1963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467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A441DAF-1798-4911-B35A-EB25ACA05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833" y="973455"/>
            <a:ext cx="9864334" cy="49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35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28356BB-5DE3-4B6F-83AE-295A32B69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892" y="194872"/>
            <a:ext cx="4384216" cy="60205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F5F6EA-F26B-42E4-945E-844E36ED616D}"/>
              </a:ext>
            </a:extLst>
          </p:cNvPr>
          <p:cNvSpPr/>
          <p:nvPr/>
        </p:nvSpPr>
        <p:spPr>
          <a:xfrm>
            <a:off x="3987384" y="3297836"/>
            <a:ext cx="2938072" cy="182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31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E20D01E-B1AE-44D2-9C27-088E2079F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002" y="705905"/>
            <a:ext cx="9523996" cy="505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95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A79D459-363C-41AA-8CAF-F607EF97A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043" y="300762"/>
            <a:ext cx="4359914" cy="61101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8A0DEF-DF6C-4007-942E-A471943B3575}"/>
              </a:ext>
            </a:extLst>
          </p:cNvPr>
          <p:cNvSpPr/>
          <p:nvPr/>
        </p:nvSpPr>
        <p:spPr>
          <a:xfrm>
            <a:off x="3987383" y="2188564"/>
            <a:ext cx="4122295" cy="23234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909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2D86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Generating official BER documents</a:t>
            </a:r>
          </a:p>
        </p:txBody>
      </p:sp>
      <p:pic>
        <p:nvPicPr>
          <p:cNvPr id="16" name="Picture 2" descr="Image result for seai logo">
            <a:extLst>
              <a:ext uri="{FF2B5EF4-FFF2-40B4-BE49-F238E27FC236}">
                <a16:creationId xmlns:a16="http://schemas.microsoft.com/office/drawing/2014/main" id="{7A274EAA-4682-466B-B4F8-9E96C1698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7581A1-1F8C-400E-BAA5-2C63F7F85C67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FBBE38D-2150-4719-A7AA-647898D1D9B1}"/>
              </a:ext>
            </a:extLst>
          </p:cNvPr>
          <p:cNvSpPr/>
          <p:nvPr/>
        </p:nvSpPr>
        <p:spPr>
          <a:xfrm>
            <a:off x="442910" y="3268351"/>
            <a:ext cx="1148246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2" indent="-514350">
              <a:spcAft>
                <a:spcPts val="600"/>
              </a:spcAft>
              <a:buFont typeface="+mj-lt"/>
              <a:buAutoNum type="arabicPeriod"/>
            </a:pPr>
            <a:r>
              <a:rPr lang="en-IE" sz="2800" dirty="0">
                <a:solidFill>
                  <a:srgbClr val="00367F"/>
                </a:solidFill>
              </a:rPr>
              <a:t>Send to NAS</a:t>
            </a:r>
          </a:p>
          <a:p>
            <a:pPr marL="971550" lvl="2" indent="-514350">
              <a:spcAft>
                <a:spcPts val="600"/>
              </a:spcAft>
              <a:buFont typeface="+mj-lt"/>
              <a:buAutoNum type="arabicPeriod"/>
            </a:pPr>
            <a:r>
              <a:rPr lang="en-IE" sz="2800" dirty="0">
                <a:solidFill>
                  <a:srgbClr val="00367F"/>
                </a:solidFill>
              </a:rPr>
              <a:t>View survey in NAS</a:t>
            </a:r>
          </a:p>
          <a:p>
            <a:pPr marL="971550" lvl="2" indent="-514350">
              <a:spcAft>
                <a:spcPts val="600"/>
              </a:spcAft>
              <a:buFont typeface="+mj-lt"/>
              <a:buAutoNum type="arabicPeriod"/>
            </a:pPr>
            <a:r>
              <a:rPr lang="en-IE" sz="2800" dirty="0">
                <a:solidFill>
                  <a:srgbClr val="00367F"/>
                </a:solidFill>
              </a:rPr>
              <a:t>Go through usual process </a:t>
            </a:r>
            <a:r>
              <a:rPr lang="en-IE" sz="2800" b="1" dirty="0">
                <a:solidFill>
                  <a:srgbClr val="00367F"/>
                </a:solidFill>
              </a:rPr>
              <a:t>to generate official BER documentation </a:t>
            </a:r>
            <a:r>
              <a:rPr lang="en-IE" sz="2800" dirty="0">
                <a:solidFill>
                  <a:srgbClr val="00367F"/>
                </a:solidFill>
              </a:rPr>
              <a:t>– BER cert and existing advisory report</a:t>
            </a:r>
          </a:p>
          <a:p>
            <a:pPr marL="971550" lvl="2" indent="-514350">
              <a:spcAft>
                <a:spcPts val="600"/>
              </a:spcAft>
              <a:buFont typeface="+mj-lt"/>
              <a:buAutoNum type="arabicPeriod"/>
            </a:pPr>
            <a:r>
              <a:rPr lang="en-IE" sz="2800" dirty="0">
                <a:solidFill>
                  <a:srgbClr val="00367F"/>
                </a:solidFill>
              </a:rPr>
              <a:t>Issue official documentation to clients as usual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AA2A8F-E345-49FD-9098-09C41D429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0" y="2243762"/>
            <a:ext cx="112871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085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1C4CCD-A5BA-401B-B219-627F785E6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66" y="647312"/>
            <a:ext cx="9793067" cy="55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911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0AE1C2F-DFD4-49A0-A81D-D215CEBF3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522" y="116091"/>
            <a:ext cx="4295192" cy="613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00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910" y="1607732"/>
            <a:ext cx="6798359" cy="980723"/>
          </a:xfrm>
        </p:spPr>
        <p:txBody>
          <a:bodyPr/>
          <a:lstStyle/>
          <a:p>
            <a:r>
              <a:rPr lang="en-US" dirty="0"/>
              <a:t>Worked Example</a:t>
            </a:r>
          </a:p>
        </p:txBody>
      </p:sp>
      <p:pic>
        <p:nvPicPr>
          <p:cNvPr id="8" name="Picture 7" descr="SEAI_Home_Icon_White_RGB_LoRes.png">
            <a:extLst>
              <a:ext uri="{FF2B5EF4-FFF2-40B4-BE49-F238E27FC236}">
                <a16:creationId xmlns:a16="http://schemas.microsoft.com/office/drawing/2014/main" id="{12BE1E7A-AE18-483A-AE71-93F039047C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3" b="48919"/>
          <a:stretch/>
        </p:blipFill>
        <p:spPr>
          <a:xfrm>
            <a:off x="7859424" y="2405743"/>
            <a:ext cx="4070045" cy="3395239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E1370798-E186-4006-BDF2-07705A7340D2}"/>
              </a:ext>
            </a:extLst>
          </p:cNvPr>
          <p:cNvSpPr txBox="1">
            <a:spLocks/>
          </p:cNvSpPr>
          <p:nvPr/>
        </p:nvSpPr>
        <p:spPr>
          <a:xfrm>
            <a:off x="801910" y="2938638"/>
            <a:ext cx="6798359" cy="980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Starting rating:	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0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13D63EB-2B92-434E-8BB0-425274A286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"/>
          <a:stretch/>
        </p:blipFill>
        <p:spPr>
          <a:xfrm>
            <a:off x="2384450" y="0"/>
            <a:ext cx="6843495" cy="663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813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BE6A9B5-D88D-4E6B-BE4D-51DDFE4C0857}"/>
              </a:ext>
            </a:extLst>
          </p:cNvPr>
          <p:cNvSpPr/>
          <p:nvPr/>
        </p:nvSpPr>
        <p:spPr>
          <a:xfrm>
            <a:off x="7205471" y="1632648"/>
            <a:ext cx="4508857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lvl="1" indent="-3600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67F"/>
                </a:solidFill>
              </a:rPr>
              <a:t>External Doors (1.4 W/m</a:t>
            </a:r>
            <a:r>
              <a:rPr lang="en-US" baseline="30000" dirty="0">
                <a:solidFill>
                  <a:srgbClr val="00367F"/>
                </a:solidFill>
              </a:rPr>
              <a:t>2</a:t>
            </a:r>
            <a:r>
              <a:rPr lang="en-US" dirty="0">
                <a:solidFill>
                  <a:srgbClr val="00367F"/>
                </a:solidFill>
              </a:rPr>
              <a:t>K) </a:t>
            </a:r>
          </a:p>
          <a:p>
            <a:pPr marL="540000" lvl="1" indent="-3600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67F"/>
                </a:solidFill>
              </a:rPr>
              <a:t>Roof Insulation </a:t>
            </a:r>
            <a:r>
              <a:rPr lang="en-US">
                <a:solidFill>
                  <a:srgbClr val="00367F"/>
                </a:solidFill>
              </a:rPr>
              <a:t>(0.16/0.20/0.22 </a:t>
            </a:r>
            <a:r>
              <a:rPr lang="en-US" dirty="0">
                <a:solidFill>
                  <a:srgbClr val="00367F"/>
                </a:solidFill>
              </a:rPr>
              <a:t>W/m</a:t>
            </a:r>
            <a:r>
              <a:rPr lang="en-US" baseline="30000" dirty="0">
                <a:solidFill>
                  <a:srgbClr val="00367F"/>
                </a:solidFill>
              </a:rPr>
              <a:t>2</a:t>
            </a:r>
            <a:r>
              <a:rPr lang="en-US" dirty="0">
                <a:solidFill>
                  <a:srgbClr val="00367F"/>
                </a:solidFill>
              </a:rPr>
              <a:t>K) </a:t>
            </a:r>
          </a:p>
          <a:p>
            <a:pPr marL="540000" lvl="1" indent="-3600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67F"/>
                </a:solidFill>
              </a:rPr>
              <a:t>Wall Insulation (0.35 W/m</a:t>
            </a:r>
            <a:r>
              <a:rPr lang="en-US" baseline="30000" dirty="0">
                <a:solidFill>
                  <a:srgbClr val="00367F"/>
                </a:solidFill>
              </a:rPr>
              <a:t>2</a:t>
            </a:r>
            <a:r>
              <a:rPr lang="en-US" dirty="0">
                <a:solidFill>
                  <a:srgbClr val="00367F"/>
                </a:solidFill>
              </a:rPr>
              <a:t>K) </a:t>
            </a:r>
          </a:p>
          <a:p>
            <a:pPr marL="540000" lvl="1" indent="-3600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67F"/>
                </a:solidFill>
              </a:rPr>
              <a:t>Windows (1.4 W/m</a:t>
            </a:r>
            <a:r>
              <a:rPr lang="en-US" baseline="30000" dirty="0">
                <a:solidFill>
                  <a:srgbClr val="00367F"/>
                </a:solidFill>
              </a:rPr>
              <a:t>2</a:t>
            </a:r>
            <a:r>
              <a:rPr lang="en-US" dirty="0">
                <a:solidFill>
                  <a:srgbClr val="00367F"/>
                </a:solidFill>
              </a:rPr>
              <a:t>K)</a:t>
            </a:r>
          </a:p>
          <a:p>
            <a:pPr marL="540000" lvl="1" indent="-3600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67F"/>
                </a:solidFill>
              </a:rPr>
              <a:t>Heat Pump options</a:t>
            </a:r>
          </a:p>
          <a:p>
            <a:pPr marL="540000" lvl="1" indent="-3600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67F"/>
                </a:solidFill>
              </a:rPr>
              <a:t>Lighting</a:t>
            </a:r>
          </a:p>
          <a:p>
            <a:pPr marL="540000" lvl="1" indent="-3600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67F"/>
                </a:solidFill>
              </a:rPr>
              <a:t>Draught stripping</a:t>
            </a:r>
          </a:p>
          <a:p>
            <a:pPr marL="540000" lvl="1" indent="-3600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67F"/>
                </a:solidFill>
              </a:rPr>
              <a:t>Cylinder Insulation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8F4F1A6-E4BA-4149-AE89-6D3224E9FE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 t="10843" r="15389" b="2739"/>
          <a:stretch/>
        </p:blipFill>
        <p:spPr>
          <a:xfrm>
            <a:off x="1146411" y="-1"/>
            <a:ext cx="6059059" cy="678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539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367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Starting rating:    G</a:t>
            </a:r>
            <a:endParaRPr lang="en-IE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19A07D-1812-4857-93E7-2567C7B6588E}"/>
              </a:ext>
            </a:extLst>
          </p:cNvPr>
          <p:cNvSpPr txBox="1"/>
          <p:nvPr/>
        </p:nvSpPr>
        <p:spPr>
          <a:xfrm>
            <a:off x="4646434" y="1420376"/>
            <a:ext cx="4856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00367F"/>
                </a:solidFill>
              </a:rPr>
              <a:t>Selected measures bring the rating from G to a B2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D36DF-22F6-485B-A86B-FCE265D0C491}"/>
              </a:ext>
            </a:extLst>
          </p:cNvPr>
          <p:cNvSpPr txBox="1"/>
          <p:nvPr/>
        </p:nvSpPr>
        <p:spPr>
          <a:xfrm>
            <a:off x="4677351" y="2156208"/>
            <a:ext cx="550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00367F"/>
                </a:solidFill>
              </a:rPr>
              <a:t>Selected measures bring the rating to 107.93 kWh/m</a:t>
            </a:r>
            <a:r>
              <a:rPr lang="en-IE" baseline="30000" dirty="0">
                <a:solidFill>
                  <a:srgbClr val="00367F"/>
                </a:solidFill>
              </a:rPr>
              <a:t>2</a:t>
            </a:r>
            <a:r>
              <a:rPr lang="en-IE" dirty="0">
                <a:solidFill>
                  <a:srgbClr val="00367F"/>
                </a:solidFill>
              </a:rPr>
              <a:t>/yr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85BEBC-78A4-449B-A20D-1739F10DBE36}"/>
              </a:ext>
            </a:extLst>
          </p:cNvPr>
          <p:cNvSpPr txBox="1"/>
          <p:nvPr/>
        </p:nvSpPr>
        <p:spPr>
          <a:xfrm>
            <a:off x="4684957" y="2783186"/>
            <a:ext cx="4027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00367F"/>
                </a:solidFill>
              </a:rPr>
              <a:t>Selected measures bring the HLI to 1.851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A6764E-3496-4C07-BB4B-BA703B0E1D7D}"/>
              </a:ext>
            </a:extLst>
          </p:cNvPr>
          <p:cNvSpPr txBox="1"/>
          <p:nvPr/>
        </p:nvSpPr>
        <p:spPr>
          <a:xfrm>
            <a:off x="4684957" y="3357699"/>
            <a:ext cx="378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00367F"/>
                </a:solidFill>
              </a:rPr>
              <a:t>Selected measures give an RER of 0.36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D93A63-B949-41F5-B457-D6F21E4EC530}"/>
              </a:ext>
            </a:extLst>
          </p:cNvPr>
          <p:cNvSpPr txBox="1"/>
          <p:nvPr/>
        </p:nvSpPr>
        <p:spPr>
          <a:xfrm>
            <a:off x="4684957" y="4224047"/>
            <a:ext cx="647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00367F"/>
                </a:solidFill>
              </a:rPr>
              <a:t>Meets Minimum upgrade rating (D2) and Target upgrade rating (B2)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883336-3DAF-4E62-AD06-E79CD7445837}"/>
              </a:ext>
            </a:extLst>
          </p:cNvPr>
          <p:cNvSpPr txBox="1"/>
          <p:nvPr/>
        </p:nvSpPr>
        <p:spPr>
          <a:xfrm>
            <a:off x="4677351" y="5142306"/>
            <a:ext cx="182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00367F"/>
                </a:solidFill>
              </a:rPr>
              <a:t>Errors / Warnings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947468-6739-49A9-B485-DDA35CF8EFF8}"/>
              </a:ext>
            </a:extLst>
          </p:cNvPr>
          <p:cNvSpPr txBox="1"/>
          <p:nvPr/>
        </p:nvSpPr>
        <p:spPr>
          <a:xfrm>
            <a:off x="4677351" y="6063157"/>
            <a:ext cx="51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00367F"/>
                </a:solidFill>
              </a:rPr>
              <a:t>Indicative cost of implementing all selected measures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2F4638-AB27-48C1-8C27-840EFC350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69" y="1143334"/>
            <a:ext cx="1747112" cy="54909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7944456-9840-4B5D-99DA-8C564D522F99}"/>
              </a:ext>
            </a:extLst>
          </p:cNvPr>
          <p:cNvSpPr/>
          <p:nvPr/>
        </p:nvSpPr>
        <p:spPr>
          <a:xfrm>
            <a:off x="2256207" y="4949298"/>
            <a:ext cx="4442410" cy="6947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992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DEC0C9-FB7A-4CAE-ACEA-F3948B44D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875" y="1487605"/>
            <a:ext cx="9143426" cy="3428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8B6AD5-49C0-4CB0-B85C-D8587F15D4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74"/>
          <a:stretch/>
        </p:blipFill>
        <p:spPr>
          <a:xfrm>
            <a:off x="245660" y="2386036"/>
            <a:ext cx="10771501" cy="20859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CDEEC6-B6B0-44FC-9D90-EF480CBAE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595" y="2307777"/>
            <a:ext cx="10822345" cy="2158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50F694-30DE-469B-8B5D-8E46E9CE0C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00" y="465621"/>
            <a:ext cx="10843400" cy="547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7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FCD63CDA-D7B4-4F9B-BEED-F35F240C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2D86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Heat Pump &amp; HLI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71E6BF-FB37-4A95-A65A-F463D13B34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29" b="4514"/>
          <a:stretch/>
        </p:blipFill>
        <p:spPr>
          <a:xfrm>
            <a:off x="482221" y="1426253"/>
            <a:ext cx="11227558" cy="47063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E5562C-62E2-4140-81DD-383C95F92C48}"/>
              </a:ext>
            </a:extLst>
          </p:cNvPr>
          <p:cNvSpPr/>
          <p:nvPr/>
        </p:nvSpPr>
        <p:spPr>
          <a:xfrm>
            <a:off x="482221" y="5094354"/>
            <a:ext cx="4209457" cy="10382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307777-B976-4BE0-A6DB-720A8ACB7C06}"/>
              </a:ext>
            </a:extLst>
          </p:cNvPr>
          <p:cNvSpPr/>
          <p:nvPr/>
        </p:nvSpPr>
        <p:spPr>
          <a:xfrm>
            <a:off x="10859114" y="2607334"/>
            <a:ext cx="807441" cy="4588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997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6D2C82-1E9D-48CA-8392-ADA68A9A579E}"/>
              </a:ext>
            </a:extLst>
          </p:cNvPr>
          <p:cNvSpPr/>
          <p:nvPr/>
        </p:nvSpPr>
        <p:spPr>
          <a:xfrm>
            <a:off x="6096000" y="2870790"/>
            <a:ext cx="1244183" cy="7660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9226D4-C5B8-4D5F-8F71-4E419D51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2D86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Heat Pump &amp; HLI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250628-4667-4202-A84D-71F285DE4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98" y="2508995"/>
            <a:ext cx="10615108" cy="21954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C3C1FE-FC94-4E01-B1F2-128617D4BD8B}"/>
              </a:ext>
            </a:extLst>
          </p:cNvPr>
          <p:cNvSpPr/>
          <p:nvPr/>
        </p:nvSpPr>
        <p:spPr>
          <a:xfrm>
            <a:off x="761365" y="3636801"/>
            <a:ext cx="8218861" cy="12291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1D72B8-994E-4847-A416-E7CD2A4688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343"/>
          <a:stretch/>
        </p:blipFill>
        <p:spPr>
          <a:xfrm>
            <a:off x="4911180" y="1079085"/>
            <a:ext cx="2172495" cy="577891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091DCD-A3A3-4461-96A1-2AD2B1EC1A8B}"/>
              </a:ext>
            </a:extLst>
          </p:cNvPr>
          <p:cNvSpPr/>
          <p:nvPr/>
        </p:nvSpPr>
        <p:spPr>
          <a:xfrm>
            <a:off x="5696296" y="2935185"/>
            <a:ext cx="1339754" cy="735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24EE25-57A1-4133-8977-2A176E493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7" y="1062242"/>
            <a:ext cx="10906125" cy="49339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61F844-0762-49BE-847F-11214A33D3EE}"/>
              </a:ext>
            </a:extLst>
          </p:cNvPr>
          <p:cNvSpPr/>
          <p:nvPr/>
        </p:nvSpPr>
        <p:spPr>
          <a:xfrm>
            <a:off x="1796494" y="4097292"/>
            <a:ext cx="7736761" cy="5276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040D0D-7214-43CC-88B3-DD2C632FE589}"/>
              </a:ext>
            </a:extLst>
          </p:cNvPr>
          <p:cNvSpPr/>
          <p:nvPr/>
        </p:nvSpPr>
        <p:spPr>
          <a:xfrm>
            <a:off x="10681802" y="2411562"/>
            <a:ext cx="975658" cy="5276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301C29-4565-4096-99E6-4D146BC247F2}"/>
              </a:ext>
            </a:extLst>
          </p:cNvPr>
          <p:cNvSpPr/>
          <p:nvPr/>
        </p:nvSpPr>
        <p:spPr>
          <a:xfrm>
            <a:off x="10107417" y="4592650"/>
            <a:ext cx="1344349" cy="5276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84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367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Heat Pump &amp; HLI</a:t>
            </a:r>
            <a:endParaRPr lang="en-IE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67973A4-A5E7-4A32-9CF3-ABE84C44D9AF}"/>
              </a:ext>
            </a:extLst>
          </p:cNvPr>
          <p:cNvSpPr/>
          <p:nvPr/>
        </p:nvSpPr>
        <p:spPr>
          <a:xfrm>
            <a:off x="0" y="1843950"/>
            <a:ext cx="1179276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67F"/>
                </a:solidFill>
              </a:rPr>
              <a:t>Sometimes, HLI &gt; 2.3 even with roof, walls, windows and floor upgrade </a:t>
            </a:r>
          </a:p>
          <a:p>
            <a:pPr marL="1028700" lvl="1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67F"/>
                </a:solidFill>
              </a:rPr>
              <a:t>Use DEAP to assess if there are areas within thresholds that may potentially warrant an upgrade</a:t>
            </a:r>
          </a:p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67F"/>
                </a:solidFill>
              </a:rPr>
              <a:t>However, a heat pump may not be a realistic option</a:t>
            </a:r>
          </a:p>
        </p:txBody>
      </p:sp>
    </p:spTree>
    <p:extLst>
      <p:ext uri="{BB962C8B-B14F-4D97-AF65-F5344CB8AC3E}">
        <p14:creationId xmlns:p14="http://schemas.microsoft.com/office/powerpoint/2010/main" val="125861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2D86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Generating draft advisory report</a:t>
            </a:r>
          </a:p>
        </p:txBody>
      </p:sp>
      <p:pic>
        <p:nvPicPr>
          <p:cNvPr id="16" name="Picture 2" descr="Image result for seai logo">
            <a:extLst>
              <a:ext uri="{FF2B5EF4-FFF2-40B4-BE49-F238E27FC236}">
                <a16:creationId xmlns:a16="http://schemas.microsoft.com/office/drawing/2014/main" id="{7A274EAA-4682-466B-B4F8-9E96C1698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7581A1-1F8C-400E-BAA5-2C63F7F85C67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FBBE38D-2150-4719-A7AA-647898D1D9B1}"/>
              </a:ext>
            </a:extLst>
          </p:cNvPr>
          <p:cNvSpPr/>
          <p:nvPr/>
        </p:nvSpPr>
        <p:spPr>
          <a:xfrm>
            <a:off x="202366" y="2428146"/>
            <a:ext cx="11787267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2" indent="-514350">
              <a:spcAft>
                <a:spcPts val="600"/>
              </a:spcAft>
              <a:buFont typeface="+mj-lt"/>
              <a:buAutoNum type="arabicPeriod"/>
            </a:pPr>
            <a:r>
              <a:rPr lang="en-IE" sz="2800" dirty="0">
                <a:solidFill>
                  <a:srgbClr val="00367F"/>
                </a:solidFill>
              </a:rPr>
              <a:t>This step is optional </a:t>
            </a:r>
            <a:r>
              <a:rPr lang="en-IE" sz="2800" u="sng" dirty="0">
                <a:solidFill>
                  <a:srgbClr val="00367F"/>
                </a:solidFill>
              </a:rPr>
              <a:t>for now</a:t>
            </a:r>
            <a:r>
              <a:rPr lang="en-IE" sz="2800" dirty="0">
                <a:solidFill>
                  <a:srgbClr val="00367F"/>
                </a:solidFill>
              </a:rPr>
              <a:t>.</a:t>
            </a:r>
          </a:p>
          <a:p>
            <a:pPr marL="971550" lvl="2" indent="-514350">
              <a:spcAft>
                <a:spcPts val="600"/>
              </a:spcAft>
              <a:buFont typeface="+mj-lt"/>
              <a:buAutoNum type="arabicPeriod"/>
            </a:pPr>
            <a:r>
              <a:rPr lang="en-IE" sz="2800" dirty="0">
                <a:solidFill>
                  <a:srgbClr val="00367F"/>
                </a:solidFill>
              </a:rPr>
              <a:t>‘Generate Advisory Report’ enabled when survey is sent to NAS</a:t>
            </a:r>
          </a:p>
          <a:p>
            <a:pPr marL="971550" lvl="2" indent="-514350">
              <a:spcAft>
                <a:spcPts val="600"/>
              </a:spcAft>
              <a:buFont typeface="+mj-lt"/>
              <a:buAutoNum type="arabicPeriod"/>
            </a:pPr>
            <a:r>
              <a:rPr lang="en-IE" sz="2800" dirty="0">
                <a:solidFill>
                  <a:srgbClr val="00367F"/>
                </a:solidFill>
              </a:rPr>
              <a:t>New function generates the draft AR </a:t>
            </a:r>
          </a:p>
          <a:p>
            <a:pPr marL="971550" lvl="2" indent="-514350">
              <a:spcAft>
                <a:spcPts val="600"/>
              </a:spcAft>
              <a:buFont typeface="+mj-lt"/>
              <a:buAutoNum type="arabicPeriod"/>
            </a:pPr>
            <a:r>
              <a:rPr lang="en-IE" sz="2800" dirty="0">
                <a:solidFill>
                  <a:srgbClr val="00367F"/>
                </a:solidFill>
              </a:rPr>
              <a:t>The draft AR will not appear in NAS until existing AR is retired</a:t>
            </a:r>
          </a:p>
          <a:p>
            <a:pPr marL="971550" lvl="2" indent="-514350">
              <a:spcAft>
                <a:spcPts val="600"/>
              </a:spcAft>
              <a:buFont typeface="+mj-lt"/>
              <a:buAutoNum type="arabicPeriod"/>
            </a:pPr>
            <a:r>
              <a:rPr lang="en-IE" sz="2800" dirty="0">
                <a:solidFill>
                  <a:srgbClr val="00367F"/>
                </a:solidFill>
              </a:rPr>
              <a:t>Draft can be issued in addition to the official advisory report along with information leaflet for HOs explaining the trial</a:t>
            </a:r>
          </a:p>
          <a:p>
            <a:pPr marL="971550" lvl="2" indent="-514350">
              <a:spcAft>
                <a:spcPts val="600"/>
              </a:spcAft>
              <a:buFont typeface="+mj-lt"/>
              <a:buAutoNum type="arabicPeriod"/>
            </a:pPr>
            <a:r>
              <a:rPr lang="en-IE" sz="2800" b="1" dirty="0">
                <a:solidFill>
                  <a:srgbClr val="00367F"/>
                </a:solidFill>
              </a:rPr>
              <a:t>After 6</a:t>
            </a:r>
            <a:r>
              <a:rPr lang="en-IE" sz="2800" b="1" baseline="30000" dirty="0">
                <a:solidFill>
                  <a:srgbClr val="00367F"/>
                </a:solidFill>
              </a:rPr>
              <a:t>th</a:t>
            </a:r>
            <a:r>
              <a:rPr lang="en-IE" sz="2800" b="1" dirty="0">
                <a:solidFill>
                  <a:srgbClr val="00367F"/>
                </a:solidFill>
              </a:rPr>
              <a:t> July, there won’t be a ‘Generate Advisory Report’ button – it will be generated in the same manner as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61A7C-B714-447E-807F-416266BBE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71" y="1590696"/>
            <a:ext cx="11287125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43BCF0-F9FA-46EE-BA4E-D6111AFB9CA2}"/>
              </a:ext>
            </a:extLst>
          </p:cNvPr>
          <p:cNvSpPr/>
          <p:nvPr/>
        </p:nvSpPr>
        <p:spPr>
          <a:xfrm>
            <a:off x="9677421" y="1525020"/>
            <a:ext cx="2220275" cy="6105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59821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367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Generating Advisory Report</a:t>
            </a:r>
            <a:endParaRPr lang="en-IE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2BC76DA-7E1D-4D69-9620-4B2CC9738A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82" b="6184"/>
          <a:stretch/>
        </p:blipFill>
        <p:spPr>
          <a:xfrm>
            <a:off x="1105467" y="1265971"/>
            <a:ext cx="9715797" cy="50632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9605C0-E268-43F3-BF12-A931E1B203E0}"/>
              </a:ext>
            </a:extLst>
          </p:cNvPr>
          <p:cNvSpPr/>
          <p:nvPr/>
        </p:nvSpPr>
        <p:spPr>
          <a:xfrm>
            <a:off x="8778935" y="1164394"/>
            <a:ext cx="1619250" cy="9307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928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10BC5D5-90B3-47AE-82FF-56FDDA08D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252" y="300762"/>
            <a:ext cx="4688210" cy="6254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8A4CB7-0AD8-41AB-A5F3-1955CA55C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083" y="451882"/>
            <a:ext cx="7452457" cy="595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A43B7A1-2C65-47E0-833A-FA070C1D7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54" y="204722"/>
            <a:ext cx="4669891" cy="63525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DB6F00-F87B-4BCF-B1B0-F1BBCC9D6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399" y="1037231"/>
            <a:ext cx="9645202" cy="40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1263201-115D-45EC-A117-A8E6CEF92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901" y="52749"/>
            <a:ext cx="4658198" cy="635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12C6D9-121A-4E35-99E0-A15EB167E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394" y="818871"/>
            <a:ext cx="9313211" cy="490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8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64ACE05-434F-4C17-91CD-091375112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811" y="237818"/>
            <a:ext cx="4604084" cy="623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466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367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Important</a:t>
            </a:r>
            <a:endParaRPr lang="en-IE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A645393-F81D-4A14-A0C5-AAFB8250F321}"/>
              </a:ext>
            </a:extLst>
          </p:cNvPr>
          <p:cNvSpPr/>
          <p:nvPr/>
        </p:nvSpPr>
        <p:spPr>
          <a:xfrm>
            <a:off x="0" y="2629517"/>
            <a:ext cx="1219200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67F"/>
                </a:solidFill>
              </a:rPr>
              <a:t>Advisory Report is a starting point</a:t>
            </a:r>
          </a:p>
          <a:p>
            <a:pPr marL="1028700" lvl="1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solidFill>
                  <a:srgbClr val="00367F"/>
                </a:solidFill>
              </a:rPr>
              <a:t>If working with a homeowner, will need to generate a more accurate picture of impact of measures in DEAP</a:t>
            </a:r>
          </a:p>
        </p:txBody>
      </p:sp>
    </p:spTree>
    <p:extLst>
      <p:ext uri="{BB962C8B-B14F-4D97-AF65-F5344CB8AC3E}">
        <p14:creationId xmlns:p14="http://schemas.microsoft.com/office/powerpoint/2010/main" val="35061197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492C1E-E3BB-4B28-A15D-27D83E5B3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427" y="4790793"/>
            <a:ext cx="4094454" cy="165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0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910" y="1607732"/>
            <a:ext cx="6798359" cy="980723"/>
          </a:xfrm>
        </p:spPr>
        <p:txBody>
          <a:bodyPr>
            <a:normAutofit fontScale="90000"/>
          </a:bodyPr>
          <a:lstStyle/>
          <a:p>
            <a:r>
              <a:rPr lang="en-US" dirty="0"/>
              <a:t>Further Worked Examples</a:t>
            </a:r>
          </a:p>
        </p:txBody>
      </p:sp>
      <p:pic>
        <p:nvPicPr>
          <p:cNvPr id="8" name="Picture 7" descr="SEAI_Home_Icon_White_RGB_LoRes.png">
            <a:extLst>
              <a:ext uri="{FF2B5EF4-FFF2-40B4-BE49-F238E27FC236}">
                <a16:creationId xmlns:a16="http://schemas.microsoft.com/office/drawing/2014/main" id="{12BE1E7A-AE18-483A-AE71-93F039047C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3" b="48919"/>
          <a:stretch/>
        </p:blipFill>
        <p:spPr>
          <a:xfrm>
            <a:off x="7859424" y="2405743"/>
            <a:ext cx="4070045" cy="33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074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910" y="1607732"/>
            <a:ext cx="6798359" cy="980723"/>
          </a:xfrm>
        </p:spPr>
        <p:txBody>
          <a:bodyPr/>
          <a:lstStyle/>
          <a:p>
            <a:r>
              <a:rPr lang="en-US" dirty="0"/>
              <a:t>Starting rating:	D2</a:t>
            </a:r>
          </a:p>
        </p:txBody>
      </p:sp>
      <p:pic>
        <p:nvPicPr>
          <p:cNvPr id="8" name="Picture 7" descr="SEAI_Home_Icon_White_RGB_LoRes.png">
            <a:extLst>
              <a:ext uri="{FF2B5EF4-FFF2-40B4-BE49-F238E27FC236}">
                <a16:creationId xmlns:a16="http://schemas.microsoft.com/office/drawing/2014/main" id="{12BE1E7A-AE18-483A-AE71-93F039047C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3" b="48919"/>
          <a:stretch/>
        </p:blipFill>
        <p:spPr>
          <a:xfrm>
            <a:off x="7859424" y="2405743"/>
            <a:ext cx="4070045" cy="33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876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367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Starting rating:    D2</a:t>
            </a:r>
            <a:endParaRPr lang="en-IE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83A9EB0-F05C-4D6A-AA6F-7BCFACAD4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14" y="1296572"/>
            <a:ext cx="10012172" cy="46202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389F43-949F-4BBF-A5A7-4A41674F2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413" y="1193147"/>
            <a:ext cx="10193173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5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2452" y="1739091"/>
            <a:ext cx="9256490" cy="1015547"/>
          </a:xfrm>
        </p:spPr>
        <p:txBody>
          <a:bodyPr>
            <a:normAutofit fontScale="90000"/>
          </a:bodyPr>
          <a:lstStyle/>
          <a:p>
            <a:r>
              <a:rPr lang="en-US" dirty="0"/>
              <a:t>DEAP 4.2 – </a:t>
            </a:r>
            <a:r>
              <a:rPr lang="en-US" sz="5400" dirty="0"/>
              <a:t>Advisory Report</a:t>
            </a:r>
            <a:br>
              <a:rPr lang="en-US" sz="5400" dirty="0"/>
            </a:br>
            <a:endParaRPr lang="en-US" dirty="0"/>
          </a:p>
        </p:txBody>
      </p:sp>
      <p:pic>
        <p:nvPicPr>
          <p:cNvPr id="8" name="Picture 7" descr="SEAI_Home_Icon_White_RGB_LoRes.png">
            <a:extLst>
              <a:ext uri="{FF2B5EF4-FFF2-40B4-BE49-F238E27FC236}">
                <a16:creationId xmlns:a16="http://schemas.microsoft.com/office/drawing/2014/main" id="{12BE1E7A-AE18-483A-AE71-93F039047C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3" b="48919"/>
          <a:stretch/>
        </p:blipFill>
        <p:spPr>
          <a:xfrm>
            <a:off x="8092242" y="2754638"/>
            <a:ext cx="4070045" cy="33952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968433-A64E-4E98-91B6-9E92D80CB18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18FC08-60BB-4C93-A02D-6218D4C1D27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9B8D9-A436-49BE-9ACB-ADCD308630A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3429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5342B1F-499A-4996-B861-D00291596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606" y="0"/>
            <a:ext cx="7092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751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C0F660-3D15-489C-A0B6-6E07957BD2E9}"/>
              </a:ext>
            </a:extLst>
          </p:cNvPr>
          <p:cNvSpPr/>
          <p:nvPr/>
        </p:nvSpPr>
        <p:spPr>
          <a:xfrm>
            <a:off x="7219990" y="1213008"/>
            <a:ext cx="428507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lvl="1" indent="-3600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67F"/>
                </a:solidFill>
              </a:rPr>
              <a:t>External Doors </a:t>
            </a:r>
          </a:p>
          <a:p>
            <a:pPr marL="540000" lvl="1" indent="-3600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67F"/>
                </a:solidFill>
              </a:rPr>
              <a:t>Roof Insulation</a:t>
            </a:r>
          </a:p>
          <a:p>
            <a:pPr marL="540000" lvl="1" indent="-3600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67F"/>
                </a:solidFill>
              </a:rPr>
              <a:t>Wall Insulation (0.27 W/m</a:t>
            </a:r>
            <a:r>
              <a:rPr lang="en-US" baseline="30000" dirty="0">
                <a:solidFill>
                  <a:srgbClr val="00367F"/>
                </a:solidFill>
              </a:rPr>
              <a:t>2</a:t>
            </a:r>
            <a:r>
              <a:rPr lang="en-US" dirty="0">
                <a:solidFill>
                  <a:srgbClr val="00367F"/>
                </a:solidFill>
              </a:rPr>
              <a:t>K)</a:t>
            </a:r>
          </a:p>
          <a:p>
            <a:pPr marL="540000" lvl="1" indent="-3600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67F"/>
                </a:solidFill>
              </a:rPr>
              <a:t>Windows (1.4 W/m</a:t>
            </a:r>
            <a:r>
              <a:rPr lang="en-US" baseline="30000" dirty="0">
                <a:solidFill>
                  <a:srgbClr val="00367F"/>
                </a:solidFill>
              </a:rPr>
              <a:t>2</a:t>
            </a:r>
            <a:r>
              <a:rPr lang="en-US" dirty="0">
                <a:solidFill>
                  <a:srgbClr val="00367F"/>
                </a:solidFill>
              </a:rPr>
              <a:t>K)</a:t>
            </a:r>
          </a:p>
          <a:p>
            <a:pPr marL="540000" lvl="1" indent="-3600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67F"/>
                </a:solidFill>
              </a:rPr>
              <a:t>Heat Pump options</a:t>
            </a:r>
          </a:p>
          <a:p>
            <a:pPr marL="540000" lvl="1" indent="-3600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67F"/>
                </a:solidFill>
              </a:rPr>
              <a:t>Draught-seal suspended timber floor</a:t>
            </a:r>
          </a:p>
          <a:p>
            <a:pPr marL="540000" lvl="1" indent="-3600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67F"/>
                </a:solidFill>
              </a:rPr>
              <a:t>Lighting</a:t>
            </a:r>
          </a:p>
          <a:p>
            <a:pPr marL="540000" lvl="1" indent="-3600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67F"/>
                </a:solidFill>
              </a:rPr>
              <a:t>Draught Stripping</a:t>
            </a:r>
          </a:p>
          <a:p>
            <a:pPr marL="540000" lvl="1" indent="-3600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67F"/>
                </a:solidFill>
              </a:rPr>
              <a:t>Cylinder thermostat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E5891DE-2E50-44EE-8614-5474D5F7F0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5174" r="14531" b="3262"/>
          <a:stretch/>
        </p:blipFill>
        <p:spPr>
          <a:xfrm>
            <a:off x="1569493" y="125421"/>
            <a:ext cx="4872249" cy="659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993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E3B7F46-43A6-4332-98D4-961F58C7EA9C}"/>
              </a:ext>
            </a:extLst>
          </p:cNvPr>
          <p:cNvSpPr txBox="1"/>
          <p:nvPr/>
        </p:nvSpPr>
        <p:spPr>
          <a:xfrm>
            <a:off x="4472236" y="514051"/>
            <a:ext cx="4970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00367F"/>
                </a:solidFill>
              </a:rPr>
              <a:t>Selected measures bring the rating from D2 to a B2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FADBC-5EFA-412D-81D9-FA2B9AA8CF3B}"/>
              </a:ext>
            </a:extLst>
          </p:cNvPr>
          <p:cNvSpPr txBox="1"/>
          <p:nvPr/>
        </p:nvSpPr>
        <p:spPr>
          <a:xfrm>
            <a:off x="4472236" y="1330608"/>
            <a:ext cx="550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00367F"/>
                </a:solidFill>
              </a:rPr>
              <a:t>Selected measures bring the rating to 107.48 kWh/m</a:t>
            </a:r>
            <a:r>
              <a:rPr lang="en-IE" baseline="30000" dirty="0">
                <a:solidFill>
                  <a:srgbClr val="00367F"/>
                </a:solidFill>
              </a:rPr>
              <a:t>2</a:t>
            </a:r>
            <a:r>
              <a:rPr lang="en-IE" dirty="0">
                <a:solidFill>
                  <a:srgbClr val="00367F"/>
                </a:solidFill>
              </a:rPr>
              <a:t>/yr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465DEB-1985-4CAE-9928-2D2548ACD725}"/>
              </a:ext>
            </a:extLst>
          </p:cNvPr>
          <p:cNvSpPr txBox="1"/>
          <p:nvPr/>
        </p:nvSpPr>
        <p:spPr>
          <a:xfrm>
            <a:off x="4484255" y="2029481"/>
            <a:ext cx="4027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00367F"/>
                </a:solidFill>
              </a:rPr>
              <a:t>Selected measures bring the HLI to 2.470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DCA8C5-A908-432A-BBAD-C162A1729CA8}"/>
              </a:ext>
            </a:extLst>
          </p:cNvPr>
          <p:cNvSpPr txBox="1"/>
          <p:nvPr/>
        </p:nvSpPr>
        <p:spPr>
          <a:xfrm>
            <a:off x="4484255" y="2687066"/>
            <a:ext cx="378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00367F"/>
                </a:solidFill>
              </a:rPr>
              <a:t>Selected measures give an RER of 0.39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984C8C-8E61-4157-9C89-D6676B1E6F47}"/>
              </a:ext>
            </a:extLst>
          </p:cNvPr>
          <p:cNvSpPr txBox="1"/>
          <p:nvPr/>
        </p:nvSpPr>
        <p:spPr>
          <a:xfrm>
            <a:off x="4484255" y="4719890"/>
            <a:ext cx="363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00367F"/>
                </a:solidFill>
              </a:rPr>
              <a:t>2 notifications – 1 Warnings, 1 Error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D3C986-593C-44D9-9AC3-8E9923EB01DA}"/>
              </a:ext>
            </a:extLst>
          </p:cNvPr>
          <p:cNvSpPr txBox="1"/>
          <p:nvPr/>
        </p:nvSpPr>
        <p:spPr>
          <a:xfrm>
            <a:off x="4484255" y="5614123"/>
            <a:ext cx="6316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00367F"/>
                </a:solidFill>
              </a:rPr>
              <a:t>Indicative level of investment to implement all selected measures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649F6D-8969-4AF5-84D6-14582E10B74F}"/>
              </a:ext>
            </a:extLst>
          </p:cNvPr>
          <p:cNvSpPr txBox="1"/>
          <p:nvPr/>
        </p:nvSpPr>
        <p:spPr>
          <a:xfrm>
            <a:off x="4472236" y="3651685"/>
            <a:ext cx="473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00367F"/>
                </a:solidFill>
              </a:rPr>
              <a:t>Achieved Minimum required BER and Target BER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2EBD26-03E5-4A95-9405-2977B5BF9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506" y="120145"/>
            <a:ext cx="1931050" cy="628469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622671B-5DC8-4719-91D7-2A860699E689}"/>
              </a:ext>
            </a:extLst>
          </p:cNvPr>
          <p:cNvSpPr/>
          <p:nvPr/>
        </p:nvSpPr>
        <p:spPr>
          <a:xfrm>
            <a:off x="2015506" y="1775037"/>
            <a:ext cx="6633818" cy="6334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58B6EE-9913-47A6-8F3B-4014D1F2EC0B}"/>
              </a:ext>
            </a:extLst>
          </p:cNvPr>
          <p:cNvSpPr/>
          <p:nvPr/>
        </p:nvSpPr>
        <p:spPr>
          <a:xfrm>
            <a:off x="2015506" y="4328639"/>
            <a:ext cx="1742062" cy="7605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787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0BD8D6C-6D04-4E2E-B8D9-E160B249F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29" y="300784"/>
            <a:ext cx="11950541" cy="55100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F6B4D61-1653-4BEE-966E-AE692474A49C}"/>
              </a:ext>
            </a:extLst>
          </p:cNvPr>
          <p:cNvSpPr/>
          <p:nvPr/>
        </p:nvSpPr>
        <p:spPr>
          <a:xfrm>
            <a:off x="1344687" y="1434811"/>
            <a:ext cx="8481702" cy="494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553331-2749-4533-8A03-C86DF7B1E847}"/>
              </a:ext>
            </a:extLst>
          </p:cNvPr>
          <p:cNvSpPr/>
          <p:nvPr/>
        </p:nvSpPr>
        <p:spPr>
          <a:xfrm>
            <a:off x="1344687" y="4572000"/>
            <a:ext cx="8481702" cy="8965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ACE715-E91E-42FD-AD6E-438C6E998E9A}"/>
              </a:ext>
            </a:extLst>
          </p:cNvPr>
          <p:cNvSpPr/>
          <p:nvPr/>
        </p:nvSpPr>
        <p:spPr>
          <a:xfrm>
            <a:off x="10924133" y="1760331"/>
            <a:ext cx="973563" cy="6067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651AEE-9390-40C2-A135-1282DDABA180}"/>
              </a:ext>
            </a:extLst>
          </p:cNvPr>
          <p:cNvSpPr/>
          <p:nvPr/>
        </p:nvSpPr>
        <p:spPr>
          <a:xfrm>
            <a:off x="11050347" y="4187479"/>
            <a:ext cx="973563" cy="6067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130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938B20-F8FB-48D8-AEC1-7187956A9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233" y="1843508"/>
            <a:ext cx="10753463" cy="3465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DCE6D11-11D1-47E2-87CF-190B8ADB7CC4}"/>
              </a:ext>
            </a:extLst>
          </p:cNvPr>
          <p:cNvSpPr/>
          <p:nvPr/>
        </p:nvSpPr>
        <p:spPr>
          <a:xfrm>
            <a:off x="1144233" y="2292824"/>
            <a:ext cx="8613916" cy="13101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ED40F0-736C-400F-9970-BFAECB931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987" y="1843508"/>
            <a:ext cx="11069954" cy="346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8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601072E-BCF1-4DD9-9C53-46770CF47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552" y="419725"/>
            <a:ext cx="10424257" cy="51969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C172F7C-9130-4BD9-A50A-C0E2D99688CA}"/>
              </a:ext>
            </a:extLst>
          </p:cNvPr>
          <p:cNvSpPr/>
          <p:nvPr/>
        </p:nvSpPr>
        <p:spPr>
          <a:xfrm>
            <a:off x="9444250" y="419725"/>
            <a:ext cx="1637732" cy="989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71646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3B56545-83D8-40C0-B41B-BAE422F67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439" y="300762"/>
            <a:ext cx="7389119" cy="5962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E75021-5FC1-49ED-A334-B9C0F7175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512" y="78226"/>
            <a:ext cx="475297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8F26E5B-4936-468A-B5EB-2DD1DDB50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917" y="69348"/>
            <a:ext cx="4612944" cy="63087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118BD3-BD74-435E-8BAA-6AA48A8B5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97" y="750629"/>
            <a:ext cx="9448384" cy="46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8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9930BF-7A9C-4F3B-A4CC-9E4541612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817" y="163773"/>
            <a:ext cx="5032385" cy="6290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81713B-CC54-4F66-A33C-8A43DF277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582" y="727377"/>
            <a:ext cx="8773749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910" y="1607732"/>
            <a:ext cx="6798359" cy="980723"/>
          </a:xfrm>
        </p:spPr>
        <p:txBody>
          <a:bodyPr/>
          <a:lstStyle/>
          <a:p>
            <a:r>
              <a:rPr lang="en-US" dirty="0"/>
              <a:t>Starting rating:	B2</a:t>
            </a:r>
          </a:p>
        </p:txBody>
      </p:sp>
      <p:pic>
        <p:nvPicPr>
          <p:cNvPr id="8" name="Picture 7" descr="SEAI_Home_Icon_White_RGB_LoRes.png">
            <a:extLst>
              <a:ext uri="{FF2B5EF4-FFF2-40B4-BE49-F238E27FC236}">
                <a16:creationId xmlns:a16="http://schemas.microsoft.com/office/drawing/2014/main" id="{12BE1E7A-AE18-483A-AE71-93F039047C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3" b="48919"/>
          <a:stretch/>
        </p:blipFill>
        <p:spPr>
          <a:xfrm>
            <a:off x="7859424" y="2405743"/>
            <a:ext cx="4070045" cy="33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2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2D86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Content</a:t>
            </a:r>
          </a:p>
        </p:txBody>
      </p:sp>
      <p:pic>
        <p:nvPicPr>
          <p:cNvPr id="16" name="Picture 2" descr="Image result for seai logo">
            <a:extLst>
              <a:ext uri="{FF2B5EF4-FFF2-40B4-BE49-F238E27FC236}">
                <a16:creationId xmlns:a16="http://schemas.microsoft.com/office/drawing/2014/main" id="{7A274EAA-4682-466B-B4F8-9E96C1698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7581A1-1F8C-400E-BAA5-2C63F7F85C67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F0BF120-F975-43DE-BEFE-14A2ACA581D2}"/>
              </a:ext>
            </a:extLst>
          </p:cNvPr>
          <p:cNvSpPr/>
          <p:nvPr/>
        </p:nvSpPr>
        <p:spPr>
          <a:xfrm>
            <a:off x="709534" y="1266869"/>
            <a:ext cx="807470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367F"/>
                </a:solidFill>
              </a:rPr>
              <a:t>Overview</a:t>
            </a:r>
          </a:p>
          <a:p>
            <a:pPr marL="1028700" lvl="1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67F"/>
                </a:solidFill>
              </a:rPr>
              <a:t>Advisory Report Tool: a roadmap</a:t>
            </a:r>
          </a:p>
          <a:p>
            <a:pPr marL="1028700" lvl="1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67F"/>
                </a:solidFill>
              </a:rPr>
              <a:t>Logic &amp; Approach</a:t>
            </a:r>
          </a:p>
          <a:p>
            <a:pPr marL="1028700" lvl="1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67F"/>
                </a:solidFill>
              </a:rPr>
              <a:t>Upgrade Measures &amp; Recommendations</a:t>
            </a:r>
          </a:p>
          <a:p>
            <a:pPr marL="1028700" lvl="1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67F"/>
                </a:solidFill>
              </a:rPr>
              <a:t>Dependencies</a:t>
            </a:r>
          </a:p>
          <a:p>
            <a:pPr marL="1028700" lvl="1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67F"/>
                </a:solidFill>
              </a:rPr>
              <a:t>Minimum-Target Upgrade Level</a:t>
            </a:r>
          </a:p>
          <a:p>
            <a:pPr marL="5715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367F"/>
                </a:solidFill>
              </a:rPr>
              <a:t>Worked Examples</a:t>
            </a:r>
            <a:endParaRPr lang="en-IE" sz="4000" b="1" dirty="0">
              <a:solidFill>
                <a:srgbClr val="003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277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367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Starting rating:    B2</a:t>
            </a:r>
            <a:endParaRPr lang="en-IE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8C37A24-D60D-45B7-A9B0-CB6BABE4F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00" y="1747538"/>
            <a:ext cx="11583400" cy="3362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D52F89-09A7-4D8E-86CD-3AC0D242F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624" y="1391843"/>
            <a:ext cx="10402752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0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367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Starting rating:    B2</a:t>
            </a:r>
            <a:endParaRPr lang="en-IE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1984E93-67DA-49E7-9ABC-561F09580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39" y="1076244"/>
            <a:ext cx="9146346" cy="5442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E9AAB5-A4F6-4C14-9C5B-37C43EAA3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14" y="1385431"/>
            <a:ext cx="10364371" cy="44807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75CA7F-D203-460B-99FB-F53E0C598953}"/>
              </a:ext>
            </a:extLst>
          </p:cNvPr>
          <p:cNvSpPr/>
          <p:nvPr/>
        </p:nvSpPr>
        <p:spPr>
          <a:xfrm>
            <a:off x="9717206" y="5051734"/>
            <a:ext cx="1430734" cy="7605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B7B8AC-7831-41B0-BB02-084C1D5B9B7D}"/>
              </a:ext>
            </a:extLst>
          </p:cNvPr>
          <p:cNvSpPr/>
          <p:nvPr/>
        </p:nvSpPr>
        <p:spPr>
          <a:xfrm>
            <a:off x="913814" y="3930556"/>
            <a:ext cx="8230186" cy="12692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931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367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Starting rating:    B2</a:t>
            </a:r>
            <a:endParaRPr lang="en-IE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C52D98B-C9E9-4DC2-A5CD-4F4EACB30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51" y="1091756"/>
            <a:ext cx="9821646" cy="50299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9F1691-304F-4C40-A816-6C48F626DA09}"/>
              </a:ext>
            </a:extLst>
          </p:cNvPr>
          <p:cNvSpPr/>
          <p:nvPr/>
        </p:nvSpPr>
        <p:spPr>
          <a:xfrm>
            <a:off x="1035051" y="3534770"/>
            <a:ext cx="7972471" cy="1163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24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D1F6A7D-9026-4BC5-B244-3592CE2FB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413" y="109186"/>
            <a:ext cx="4839173" cy="64480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A09BD8-FAC1-4731-8914-0898011DE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981" y="361492"/>
            <a:ext cx="7234622" cy="581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2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FDF67FF-35A2-4947-A9CF-08FAC3682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892" y="109182"/>
            <a:ext cx="4540412" cy="61925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C1D368-57D7-46E3-80BC-0A570E9B9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014" y="300762"/>
            <a:ext cx="7630385" cy="57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3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0EA6B32-C02D-4412-B0D4-0372B3B3D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898" y="204725"/>
            <a:ext cx="4818432" cy="60732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65AB3E-A54E-4286-B24E-372AA1713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764" y="580043"/>
            <a:ext cx="10098323" cy="467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910" y="1607732"/>
            <a:ext cx="6798359" cy="980723"/>
          </a:xfrm>
        </p:spPr>
        <p:txBody>
          <a:bodyPr/>
          <a:lstStyle/>
          <a:p>
            <a:r>
              <a:rPr lang="en-US" dirty="0"/>
              <a:t>Starting rating:	A2</a:t>
            </a:r>
          </a:p>
        </p:txBody>
      </p:sp>
      <p:pic>
        <p:nvPicPr>
          <p:cNvPr id="8" name="Picture 7" descr="SEAI_Home_Icon_White_RGB_LoRes.png">
            <a:extLst>
              <a:ext uri="{FF2B5EF4-FFF2-40B4-BE49-F238E27FC236}">
                <a16:creationId xmlns:a16="http://schemas.microsoft.com/office/drawing/2014/main" id="{12BE1E7A-AE18-483A-AE71-93F039047C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3" b="48919"/>
          <a:stretch/>
        </p:blipFill>
        <p:spPr>
          <a:xfrm>
            <a:off x="7859424" y="2405743"/>
            <a:ext cx="4070045" cy="33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652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367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Starting rating:    A2</a:t>
            </a:r>
            <a:endParaRPr lang="en-IE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CD4E53F-7454-4996-8F37-CA607AE85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67" y="1424072"/>
            <a:ext cx="11261092" cy="40173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7DE10B-5353-4149-8CE3-047059D70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32" y="1107410"/>
            <a:ext cx="10116962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367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Starting rating:    A2</a:t>
            </a:r>
            <a:endParaRPr lang="en-IE" sz="3600" b="1" dirty="0">
              <a:solidFill>
                <a:srgbClr val="FFFF00"/>
              </a:solidFill>
            </a:endParaRPr>
          </a:p>
        </p:txBody>
      </p:sp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1938242-A76C-4EBF-9BF9-AFA584568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86" y="1252294"/>
            <a:ext cx="11078842" cy="37332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BB77B3-648A-4FEC-BDAF-516D0E64989F}"/>
              </a:ext>
            </a:extLst>
          </p:cNvPr>
          <p:cNvSpPr/>
          <p:nvPr/>
        </p:nvSpPr>
        <p:spPr>
          <a:xfrm>
            <a:off x="10169134" y="4303012"/>
            <a:ext cx="1334620" cy="6563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97A642-020F-470D-A2CD-2644647112B7}"/>
              </a:ext>
            </a:extLst>
          </p:cNvPr>
          <p:cNvSpPr/>
          <p:nvPr/>
        </p:nvSpPr>
        <p:spPr>
          <a:xfrm>
            <a:off x="2642333" y="2248544"/>
            <a:ext cx="7307255" cy="12416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2A963D-DEF4-460A-A745-37A15B7830F3}"/>
              </a:ext>
            </a:extLst>
          </p:cNvPr>
          <p:cNvSpPr/>
          <p:nvPr/>
        </p:nvSpPr>
        <p:spPr>
          <a:xfrm>
            <a:off x="10994333" y="3605272"/>
            <a:ext cx="566095" cy="6563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83A5D7-8D61-449B-BC53-9339608AD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12" y="1252294"/>
            <a:ext cx="11987776" cy="404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EB7E083-DFC3-4C42-9A1D-F392C9F98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898" y="179886"/>
            <a:ext cx="4808545" cy="6296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F920C0-8982-4F3D-B538-3B3D8A3CF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469" y="179887"/>
            <a:ext cx="7887688" cy="629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6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2D86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Introduction</a:t>
            </a:r>
          </a:p>
        </p:txBody>
      </p:sp>
      <p:pic>
        <p:nvPicPr>
          <p:cNvPr id="16" name="Picture 2" descr="Image result for seai logo">
            <a:extLst>
              <a:ext uri="{FF2B5EF4-FFF2-40B4-BE49-F238E27FC236}">
                <a16:creationId xmlns:a16="http://schemas.microsoft.com/office/drawing/2014/main" id="{7A274EAA-4682-466B-B4F8-9E96C1698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7581A1-1F8C-400E-BAA5-2C63F7F85C67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F0BF120-F975-43DE-BEFE-14A2ACA581D2}"/>
              </a:ext>
            </a:extLst>
          </p:cNvPr>
          <p:cNvSpPr/>
          <p:nvPr/>
        </p:nvSpPr>
        <p:spPr>
          <a:xfrm>
            <a:off x="725032" y="2030806"/>
            <a:ext cx="10108283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367F"/>
                </a:solidFill>
              </a:rPr>
              <a:t>Different audiences for the report</a:t>
            </a:r>
            <a:endParaRPr lang="en-IE" sz="4000" b="1" dirty="0">
              <a:solidFill>
                <a:srgbClr val="00367F"/>
              </a:solidFill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00367F"/>
              </a:solidFill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367F"/>
                </a:solidFill>
              </a:rPr>
              <a:t>Address needs of different users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003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916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8106EF0-8266-4A95-ABB3-915871508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656" y="194888"/>
            <a:ext cx="5662687" cy="61309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E61C9A-1FE6-4AE4-B35C-9F374B083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387" y="532165"/>
            <a:ext cx="10075225" cy="497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4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seai logo">
            <a:extLst>
              <a:ext uri="{FF2B5EF4-FFF2-40B4-BE49-F238E27FC236}">
                <a16:creationId xmlns:a16="http://schemas.microsoft.com/office/drawing/2014/main" id="{7B775768-23F8-4574-B727-58AC95479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DCDD6-0017-432E-BEE9-656A0CAD7748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FF9AE5C-C061-4869-B82B-C4AFF9357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364" y="193733"/>
            <a:ext cx="5681272" cy="61719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D16705-ADE0-4712-8970-4773D487A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92291"/>
            <a:ext cx="11592896" cy="486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EC29-39A0-492C-B56D-12C5E8EA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002"/>
            <a:ext cx="12192000" cy="1080000"/>
          </a:xfrm>
          <a:solidFill>
            <a:srgbClr val="002D86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E" sz="3600" b="1" dirty="0">
                <a:solidFill>
                  <a:schemeClr val="bg1"/>
                </a:solidFill>
              </a:rPr>
              <a:t>	Questions</a:t>
            </a:r>
          </a:p>
        </p:txBody>
      </p:sp>
      <p:pic>
        <p:nvPicPr>
          <p:cNvPr id="16" name="Picture 2" descr="Image result for seai logo">
            <a:extLst>
              <a:ext uri="{FF2B5EF4-FFF2-40B4-BE49-F238E27FC236}">
                <a16:creationId xmlns:a16="http://schemas.microsoft.com/office/drawing/2014/main" id="{7A274EAA-4682-466B-B4F8-9E96C1698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0" b="20911"/>
          <a:stretch/>
        </p:blipFill>
        <p:spPr bwMode="auto">
          <a:xfrm>
            <a:off x="10398185" y="6175417"/>
            <a:ext cx="1499511" cy="45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C7581A1-1F8C-400E-BAA5-2C63F7F85C67}"/>
              </a:ext>
            </a:extLst>
          </p:cNvPr>
          <p:cNvCxnSpPr>
            <a:cxnSpLocks/>
          </p:cNvCxnSpPr>
          <p:nvPr/>
        </p:nvCxnSpPr>
        <p:spPr>
          <a:xfrm>
            <a:off x="304800" y="6557237"/>
            <a:ext cx="9864334" cy="0"/>
          </a:xfrm>
          <a:prstGeom prst="line">
            <a:avLst/>
          </a:prstGeom>
          <a:ln>
            <a:solidFill>
              <a:srgbClr val="00B28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F0BF120-F975-43DE-BEFE-14A2ACA581D2}"/>
              </a:ext>
            </a:extLst>
          </p:cNvPr>
          <p:cNvSpPr/>
          <p:nvPr/>
        </p:nvSpPr>
        <p:spPr>
          <a:xfrm>
            <a:off x="793211" y="1690062"/>
            <a:ext cx="106055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367F"/>
                </a:solidFill>
              </a:rPr>
              <a:t>We will try and answer as many as we can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00367F"/>
              </a:solidFill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367F"/>
                </a:solidFill>
              </a:rPr>
              <a:t>Questions may be submitted to the Helpdesk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00367F"/>
              </a:solidFill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367F"/>
                </a:solidFill>
              </a:rPr>
              <a:t>Generate an FAQ, or similar, to address all</a:t>
            </a:r>
            <a:endParaRPr lang="en-IE" sz="4000" b="1" dirty="0">
              <a:solidFill>
                <a:srgbClr val="003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75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174DAA9D448D4C8769AD6FAE7578ED" ma:contentTypeVersion="11" ma:contentTypeDescription="Create a new document." ma:contentTypeScope="" ma:versionID="e0be632677e4cb445aa48a78c63a6961">
  <xsd:schema xmlns:xsd="http://www.w3.org/2001/XMLSchema" xmlns:xs="http://www.w3.org/2001/XMLSchema" xmlns:p="http://schemas.microsoft.com/office/2006/metadata/properties" xmlns:ns2="bbb89a5d-7692-48d6-a0c7-7a68ddc4d77f" xmlns:ns3="5bdab6c7-0ecb-4dd8-bff8-bff858fe5cce" targetNamespace="http://schemas.microsoft.com/office/2006/metadata/properties" ma:root="true" ma:fieldsID="9314e4b2fd53ccbe97928b6df5866bef" ns2:_="" ns3:_="">
    <xsd:import namespace="bbb89a5d-7692-48d6-a0c7-7a68ddc4d77f"/>
    <xsd:import namespace="5bdab6c7-0ecb-4dd8-bff8-bff858fe5c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89a5d-7692-48d6-a0c7-7a68ddc4d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ab6c7-0ecb-4dd8-bff8-bff858fe5c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DCDFBC-22DF-4ADB-9F3C-BDC39E6889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0B6C85-742A-46AB-AFAD-DFE89B1E21C8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5bdab6c7-0ecb-4dd8-bff8-bff858fe5cce"/>
    <ds:schemaRef ds:uri="bbb89a5d-7692-48d6-a0c7-7a68ddc4d77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C5B61CF-F64B-4201-82B2-A6C2E0CFC3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b89a5d-7692-48d6-a0c7-7a68ddc4d77f"/>
    <ds:schemaRef ds:uri="5bdab6c7-0ecb-4dd8-bff8-bff858fe5c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35208</TotalTime>
  <Words>1465</Words>
  <Application>Microsoft Office PowerPoint</Application>
  <PresentationFormat>Widescreen</PresentationFormat>
  <Paragraphs>288</Paragraphs>
  <Slides>81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8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DEAP 4.2 – Advisory Report     15th June 2021</vt:lpstr>
      <vt:lpstr> Advisory Report Trial</vt:lpstr>
      <vt:lpstr> Advisory Report Trial</vt:lpstr>
      <vt:lpstr> Generating official BER documents</vt:lpstr>
      <vt:lpstr> Generating draft advisory report</vt:lpstr>
      <vt:lpstr>DEAP 4.2 – Advisory Report </vt:lpstr>
      <vt:lpstr> Content</vt:lpstr>
      <vt:lpstr> Introduction</vt:lpstr>
      <vt:lpstr> Questions</vt:lpstr>
      <vt:lpstr>Overview</vt:lpstr>
      <vt:lpstr> Advisory Report tool: Roadmap </vt:lpstr>
      <vt:lpstr>  Advisory Report tool: Roadmap </vt:lpstr>
      <vt:lpstr> Logic &amp; Approach      </vt:lpstr>
      <vt:lpstr> Upgrade Measures &amp; Recommendations</vt:lpstr>
      <vt:lpstr> Threshold &amp; Upgrade values - Fabric</vt:lpstr>
      <vt:lpstr>  Threshold &amp; Upgrade values – Main Space Heating</vt:lpstr>
      <vt:lpstr> Optimal &amp; Threshold values - Others</vt:lpstr>
      <vt:lpstr> Measures &amp; Dependencies</vt:lpstr>
      <vt:lpstr> Minimum-Target Upgrades</vt:lpstr>
      <vt:lpstr> Notifications: Errors &amp; Warnings </vt:lpstr>
      <vt:lpstr>Upgrade Builder</vt:lpstr>
      <vt:lpstr> Sample Upgrade Builder</vt:lpstr>
      <vt:lpstr> Dwelling Characteristics</vt:lpstr>
      <vt:lpstr> Sample Upgrade Builder – Automatic Selections</vt:lpstr>
      <vt:lpstr> Sample Upgrade Builder – Additional Measures</vt:lpstr>
      <vt:lpstr> Sample Upgrade Builder</vt:lpstr>
      <vt:lpstr> Generating Advisory Report</vt:lpstr>
      <vt:lpstr> Sample Advisory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Worked Example</vt:lpstr>
      <vt:lpstr>PowerPoint Presentation</vt:lpstr>
      <vt:lpstr>PowerPoint Presentation</vt:lpstr>
      <vt:lpstr> Starting rating:    G</vt:lpstr>
      <vt:lpstr>PowerPoint Presentation</vt:lpstr>
      <vt:lpstr> Heat Pump &amp; HLI</vt:lpstr>
      <vt:lpstr> Heat Pump &amp; HLI</vt:lpstr>
      <vt:lpstr> Heat Pump &amp; HLI</vt:lpstr>
      <vt:lpstr> Generating Advisory Report</vt:lpstr>
      <vt:lpstr>PowerPoint Presentation</vt:lpstr>
      <vt:lpstr>PowerPoint Presentation</vt:lpstr>
      <vt:lpstr>PowerPoint Presentation</vt:lpstr>
      <vt:lpstr>PowerPoint Presentation</vt:lpstr>
      <vt:lpstr> Important</vt:lpstr>
      <vt:lpstr>PowerPoint Presentation</vt:lpstr>
      <vt:lpstr>Further Worked Examples</vt:lpstr>
      <vt:lpstr>Starting rating: D2</vt:lpstr>
      <vt:lpstr> Starting rating:    D2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Starting rating: B2</vt:lpstr>
      <vt:lpstr> Starting rating:    B2</vt:lpstr>
      <vt:lpstr> Starting rating:    B2</vt:lpstr>
      <vt:lpstr> Starting rating:    B2</vt:lpstr>
      <vt:lpstr>PowerPoint Presentation</vt:lpstr>
      <vt:lpstr>PowerPoint Presentation</vt:lpstr>
      <vt:lpstr>PowerPoint Presentation</vt:lpstr>
      <vt:lpstr>Starting rating: A2</vt:lpstr>
      <vt:lpstr> Starting rating:    A2</vt:lpstr>
      <vt:lpstr> Starting rating:    A2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DEAP 4.2</dc:title>
  <dc:creator>Dara Stewart</dc:creator>
  <cp:lastModifiedBy>Doran Sinead</cp:lastModifiedBy>
  <cp:revision>468</cp:revision>
  <cp:lastPrinted>2020-09-14T11:23:45Z</cp:lastPrinted>
  <dcterms:created xsi:type="dcterms:W3CDTF">2019-08-13T09:27:54Z</dcterms:created>
  <dcterms:modified xsi:type="dcterms:W3CDTF">2021-06-16T13:54:39Z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0x0101002E174DAA9D448D4C8769AD6FAE7578ED</vt:lpwstr>
  </property>
</Properties>
</file>